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43" r:id="rId2"/>
    <p:sldId id="322" r:id="rId3"/>
    <p:sldId id="256" r:id="rId4"/>
    <p:sldId id="338" r:id="rId5"/>
    <p:sldId id="339" r:id="rId6"/>
    <p:sldId id="337" r:id="rId7"/>
    <p:sldId id="329" r:id="rId8"/>
    <p:sldId id="341" r:id="rId9"/>
    <p:sldId id="342" r:id="rId10"/>
    <p:sldId id="320" r:id="rId11"/>
    <p:sldId id="317" r:id="rId12"/>
    <p:sldId id="324" r:id="rId13"/>
    <p:sldId id="321" r:id="rId14"/>
    <p:sldId id="328" r:id="rId15"/>
    <p:sldId id="331" r:id="rId16"/>
    <p:sldId id="332" r:id="rId17"/>
    <p:sldId id="335" r:id="rId18"/>
    <p:sldId id="333" r:id="rId19"/>
    <p:sldId id="334" r:id="rId20"/>
    <p:sldId id="340" r:id="rId21"/>
    <p:sldId id="258" r:id="rId22"/>
    <p:sldId id="33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D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7"/>
    <p:restoredTop sz="94656"/>
  </p:normalViewPr>
  <p:slideViewPr>
    <p:cSldViewPr snapToGrid="0">
      <p:cViewPr varScale="1">
        <p:scale>
          <a:sx n="102" d="100"/>
          <a:sy n="102" d="100"/>
        </p:scale>
        <p:origin x="14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ABB7B-2D8A-42D1-955F-C2847BDD2F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EBB24B-C9C8-4F36-9E91-9C3E33EB4777}">
      <dgm:prSet/>
      <dgm:spPr>
        <a:solidFill>
          <a:srgbClr val="002060"/>
        </a:solidFill>
      </dgm:spPr>
      <dgm:t>
        <a:bodyPr/>
        <a:lstStyle/>
        <a:p>
          <a:r>
            <a:rPr lang="en-US" dirty="0"/>
            <a:t>Ableism and barriers in churches</a:t>
          </a:r>
        </a:p>
      </dgm:t>
    </dgm:pt>
    <dgm:pt modelId="{7AABDE87-59BC-4BA7-94FA-A56813DCDBBD}" type="parTrans" cxnId="{C17A8A56-E806-4711-AE5E-0E0D012412ED}">
      <dgm:prSet/>
      <dgm:spPr/>
      <dgm:t>
        <a:bodyPr/>
        <a:lstStyle/>
        <a:p>
          <a:endParaRPr lang="en-US"/>
        </a:p>
      </dgm:t>
    </dgm:pt>
    <dgm:pt modelId="{BD7D1FF4-1538-46EF-8DE6-5A5FC5827D03}" type="sibTrans" cxnId="{C17A8A56-E806-4711-AE5E-0E0D012412ED}">
      <dgm:prSet/>
      <dgm:spPr/>
      <dgm:t>
        <a:bodyPr/>
        <a:lstStyle/>
        <a:p>
          <a:endParaRPr lang="en-US"/>
        </a:p>
      </dgm:t>
    </dgm:pt>
    <dgm:pt modelId="{A21A5E2D-6B40-4440-A710-0DE5FC30BD0A}">
      <dgm:prSet/>
      <dgm:spPr>
        <a:solidFill>
          <a:schemeClr val="accent3"/>
        </a:solidFill>
      </dgm:spPr>
      <dgm:t>
        <a:bodyPr/>
        <a:lstStyle/>
        <a:p>
          <a:r>
            <a:rPr lang="en-US" dirty="0"/>
            <a:t>How preaching (stories) about disability affects them</a:t>
          </a:r>
        </a:p>
      </dgm:t>
    </dgm:pt>
    <dgm:pt modelId="{46801074-9D4C-4D40-BD15-71B595442AD8}" type="parTrans" cxnId="{7CFDCB28-4E05-4F4F-ABE5-7D4EEFB7746B}">
      <dgm:prSet/>
      <dgm:spPr/>
      <dgm:t>
        <a:bodyPr/>
        <a:lstStyle/>
        <a:p>
          <a:endParaRPr lang="en-US"/>
        </a:p>
      </dgm:t>
    </dgm:pt>
    <dgm:pt modelId="{395585AB-56FC-4BA7-9818-6467AC7CC892}" type="sibTrans" cxnId="{7CFDCB28-4E05-4F4F-ABE5-7D4EEFB7746B}">
      <dgm:prSet/>
      <dgm:spPr/>
      <dgm:t>
        <a:bodyPr/>
        <a:lstStyle/>
        <a:p>
          <a:endParaRPr lang="en-US"/>
        </a:p>
      </dgm:t>
    </dgm:pt>
    <dgm:pt modelId="{6D605667-F015-4994-9355-027394363C60}">
      <dgm:prSet/>
      <dgm:spPr>
        <a:solidFill>
          <a:srgbClr val="002060"/>
        </a:solidFill>
      </dgm:spPr>
      <dgm:t>
        <a:bodyPr/>
        <a:lstStyle/>
        <a:p>
          <a:r>
            <a:rPr lang="en-US" dirty="0"/>
            <a:t>How they think about healing and wholeness</a:t>
          </a:r>
        </a:p>
      </dgm:t>
    </dgm:pt>
    <dgm:pt modelId="{5D3C3790-EDB7-44B7-9450-873A68A84E07}" type="parTrans" cxnId="{FAFA7C9E-8A12-4813-ADE4-B768E6BB9C02}">
      <dgm:prSet/>
      <dgm:spPr/>
      <dgm:t>
        <a:bodyPr/>
        <a:lstStyle/>
        <a:p>
          <a:endParaRPr lang="en-US"/>
        </a:p>
      </dgm:t>
    </dgm:pt>
    <dgm:pt modelId="{3DF5ECAC-548E-4276-8426-C8588A0D378C}" type="sibTrans" cxnId="{FAFA7C9E-8A12-4813-ADE4-B768E6BB9C02}">
      <dgm:prSet/>
      <dgm:spPr/>
      <dgm:t>
        <a:bodyPr/>
        <a:lstStyle/>
        <a:p>
          <a:endParaRPr lang="en-US"/>
        </a:p>
      </dgm:t>
    </dgm:pt>
    <dgm:pt modelId="{7554C5CC-207B-4F9F-971A-7932BC2740FD}">
      <dgm:prSet/>
      <dgm:spPr>
        <a:solidFill>
          <a:schemeClr val="accent3"/>
        </a:solidFill>
      </dgm:spPr>
      <dgm:t>
        <a:bodyPr/>
        <a:lstStyle/>
        <a:p>
          <a:pPr rtl="0"/>
          <a:r>
            <a:rPr lang="en-US" dirty="0"/>
            <a:t>Stories about God: </a:t>
          </a:r>
          <a:r>
            <a:rPr lang="en-US" i="1" dirty="0"/>
            <a:t>God with us – God like us – God for us</a:t>
          </a:r>
        </a:p>
      </dgm:t>
    </dgm:pt>
    <dgm:pt modelId="{4CFEF9D5-5664-43F7-95AA-A3B7196B3CB4}" type="parTrans" cxnId="{C5AC270D-7996-4F51-8160-AB1C13FFA63E}">
      <dgm:prSet/>
      <dgm:spPr/>
      <dgm:t>
        <a:bodyPr/>
        <a:lstStyle/>
        <a:p>
          <a:endParaRPr lang="en-US"/>
        </a:p>
      </dgm:t>
    </dgm:pt>
    <dgm:pt modelId="{CEB943DD-B871-4BD8-9668-B3BB7281535A}" type="sibTrans" cxnId="{C5AC270D-7996-4F51-8160-AB1C13FFA63E}">
      <dgm:prSet/>
      <dgm:spPr/>
      <dgm:t>
        <a:bodyPr/>
        <a:lstStyle/>
        <a:p>
          <a:endParaRPr lang="en-US"/>
        </a:p>
      </dgm:t>
    </dgm:pt>
    <dgm:pt modelId="{5E280281-F787-470F-A1FC-180EAA1B1C7C}">
      <dgm:prSet/>
      <dgm:spPr>
        <a:solidFill>
          <a:srgbClr val="002060"/>
        </a:solidFill>
      </dgm:spPr>
      <dgm:t>
        <a:bodyPr/>
        <a:lstStyle/>
        <a:p>
          <a:r>
            <a:rPr lang="en-US" dirty="0"/>
            <a:t>The importance of listening to disabled people</a:t>
          </a:r>
        </a:p>
      </dgm:t>
    </dgm:pt>
    <dgm:pt modelId="{E1D5481D-82FE-4647-BBB3-4549EC71D8AD}" type="parTrans" cxnId="{B397F705-6775-44E5-A094-3FB5F3858354}">
      <dgm:prSet/>
      <dgm:spPr/>
      <dgm:t>
        <a:bodyPr/>
        <a:lstStyle/>
        <a:p>
          <a:endParaRPr lang="en-US"/>
        </a:p>
      </dgm:t>
    </dgm:pt>
    <dgm:pt modelId="{687563C2-1181-49CD-8371-D1AA5769FB01}" type="sibTrans" cxnId="{B397F705-6775-44E5-A094-3FB5F3858354}">
      <dgm:prSet/>
      <dgm:spPr/>
      <dgm:t>
        <a:bodyPr/>
        <a:lstStyle/>
        <a:p>
          <a:endParaRPr lang="en-US"/>
        </a:p>
      </dgm:t>
    </dgm:pt>
    <dgm:pt modelId="{5602F7B4-6C2E-D54C-9AF8-0D8F0889BC5F}" type="pres">
      <dgm:prSet presAssocID="{AF7ABB7B-2D8A-42D1-955F-C2847BDD2F38}" presName="linear" presStyleCnt="0">
        <dgm:presLayoutVars>
          <dgm:animLvl val="lvl"/>
          <dgm:resizeHandles val="exact"/>
        </dgm:presLayoutVars>
      </dgm:prSet>
      <dgm:spPr/>
    </dgm:pt>
    <dgm:pt modelId="{C0120DBD-2375-0847-8A99-22E02E327386}" type="pres">
      <dgm:prSet presAssocID="{57EBB24B-C9C8-4F36-9E91-9C3E33EB4777}" presName="parentText" presStyleLbl="node1" presStyleIdx="0" presStyleCnt="5" custLinFactNeighborX="1930" custLinFactNeighborY="5855">
        <dgm:presLayoutVars>
          <dgm:chMax val="0"/>
          <dgm:bulletEnabled val="1"/>
        </dgm:presLayoutVars>
      </dgm:prSet>
      <dgm:spPr/>
    </dgm:pt>
    <dgm:pt modelId="{28F73E51-EC3B-0646-9835-F3A8814B398B}" type="pres">
      <dgm:prSet presAssocID="{BD7D1FF4-1538-46EF-8DE6-5A5FC5827D03}" presName="spacer" presStyleCnt="0"/>
      <dgm:spPr/>
    </dgm:pt>
    <dgm:pt modelId="{C2638CE7-BA59-CE46-9764-580D9095D0D2}" type="pres">
      <dgm:prSet presAssocID="{A21A5E2D-6B40-4440-A710-0DE5FC30BD0A}" presName="parentText" presStyleLbl="node1" presStyleIdx="1" presStyleCnt="5">
        <dgm:presLayoutVars>
          <dgm:chMax val="0"/>
          <dgm:bulletEnabled val="1"/>
        </dgm:presLayoutVars>
      </dgm:prSet>
      <dgm:spPr/>
    </dgm:pt>
    <dgm:pt modelId="{D0A9FEE2-84FA-EB4C-8E3B-9BBC2E64CDC3}" type="pres">
      <dgm:prSet presAssocID="{395585AB-56FC-4BA7-9818-6467AC7CC892}" presName="spacer" presStyleCnt="0"/>
      <dgm:spPr/>
    </dgm:pt>
    <dgm:pt modelId="{9898BE38-A539-F149-9BBA-744F6376C058}" type="pres">
      <dgm:prSet presAssocID="{6D605667-F015-4994-9355-027394363C60}" presName="parentText" presStyleLbl="node1" presStyleIdx="2" presStyleCnt="5">
        <dgm:presLayoutVars>
          <dgm:chMax val="0"/>
          <dgm:bulletEnabled val="1"/>
        </dgm:presLayoutVars>
      </dgm:prSet>
      <dgm:spPr/>
    </dgm:pt>
    <dgm:pt modelId="{9BE02C55-DF2D-EC46-A3B9-C0D803CFE2ED}" type="pres">
      <dgm:prSet presAssocID="{3DF5ECAC-548E-4276-8426-C8588A0D378C}" presName="spacer" presStyleCnt="0"/>
      <dgm:spPr/>
    </dgm:pt>
    <dgm:pt modelId="{D1468199-CEBB-FD45-A42D-A9BF2382F4E7}" type="pres">
      <dgm:prSet presAssocID="{7554C5CC-207B-4F9F-971A-7932BC2740FD}" presName="parentText" presStyleLbl="node1" presStyleIdx="3" presStyleCnt="5">
        <dgm:presLayoutVars>
          <dgm:chMax val="0"/>
          <dgm:bulletEnabled val="1"/>
        </dgm:presLayoutVars>
      </dgm:prSet>
      <dgm:spPr/>
    </dgm:pt>
    <dgm:pt modelId="{A7087B44-BE81-7844-B981-052F2039D5E3}" type="pres">
      <dgm:prSet presAssocID="{CEB943DD-B871-4BD8-9668-B3BB7281535A}" presName="spacer" presStyleCnt="0"/>
      <dgm:spPr/>
    </dgm:pt>
    <dgm:pt modelId="{6DE8D523-CA43-7949-92EB-8B78CDD21B3F}" type="pres">
      <dgm:prSet presAssocID="{5E280281-F787-470F-A1FC-180EAA1B1C7C}" presName="parentText" presStyleLbl="node1" presStyleIdx="4" presStyleCnt="5">
        <dgm:presLayoutVars>
          <dgm:chMax val="0"/>
          <dgm:bulletEnabled val="1"/>
        </dgm:presLayoutVars>
      </dgm:prSet>
      <dgm:spPr/>
    </dgm:pt>
  </dgm:ptLst>
  <dgm:cxnLst>
    <dgm:cxn modelId="{B397F705-6775-44E5-A094-3FB5F3858354}" srcId="{AF7ABB7B-2D8A-42D1-955F-C2847BDD2F38}" destId="{5E280281-F787-470F-A1FC-180EAA1B1C7C}" srcOrd="4" destOrd="0" parTransId="{E1D5481D-82FE-4647-BBB3-4549EC71D8AD}" sibTransId="{687563C2-1181-49CD-8371-D1AA5769FB01}"/>
    <dgm:cxn modelId="{C5AC270D-7996-4F51-8160-AB1C13FFA63E}" srcId="{AF7ABB7B-2D8A-42D1-955F-C2847BDD2F38}" destId="{7554C5CC-207B-4F9F-971A-7932BC2740FD}" srcOrd="3" destOrd="0" parTransId="{4CFEF9D5-5664-43F7-95AA-A3B7196B3CB4}" sibTransId="{CEB943DD-B871-4BD8-9668-B3BB7281535A}"/>
    <dgm:cxn modelId="{39D6DB10-0EAE-F047-BA5C-533F568F46CC}" type="presOf" srcId="{6D605667-F015-4994-9355-027394363C60}" destId="{9898BE38-A539-F149-9BBA-744F6376C058}" srcOrd="0" destOrd="0" presId="urn:microsoft.com/office/officeart/2005/8/layout/vList2"/>
    <dgm:cxn modelId="{EC0AB91D-9B1E-574C-B3EA-47DA6508CFA5}" type="presOf" srcId="{5E280281-F787-470F-A1FC-180EAA1B1C7C}" destId="{6DE8D523-CA43-7949-92EB-8B78CDD21B3F}" srcOrd="0" destOrd="0" presId="urn:microsoft.com/office/officeart/2005/8/layout/vList2"/>
    <dgm:cxn modelId="{7CFDCB28-4E05-4F4F-ABE5-7D4EEFB7746B}" srcId="{AF7ABB7B-2D8A-42D1-955F-C2847BDD2F38}" destId="{A21A5E2D-6B40-4440-A710-0DE5FC30BD0A}" srcOrd="1" destOrd="0" parTransId="{46801074-9D4C-4D40-BD15-71B595442AD8}" sibTransId="{395585AB-56FC-4BA7-9818-6467AC7CC892}"/>
    <dgm:cxn modelId="{2D38DA54-C309-144F-BF56-19F7C718AB2B}" type="presOf" srcId="{A21A5E2D-6B40-4440-A710-0DE5FC30BD0A}" destId="{C2638CE7-BA59-CE46-9764-580D9095D0D2}" srcOrd="0" destOrd="0" presId="urn:microsoft.com/office/officeart/2005/8/layout/vList2"/>
    <dgm:cxn modelId="{C17A8A56-E806-4711-AE5E-0E0D012412ED}" srcId="{AF7ABB7B-2D8A-42D1-955F-C2847BDD2F38}" destId="{57EBB24B-C9C8-4F36-9E91-9C3E33EB4777}" srcOrd="0" destOrd="0" parTransId="{7AABDE87-59BC-4BA7-94FA-A56813DCDBBD}" sibTransId="{BD7D1FF4-1538-46EF-8DE6-5A5FC5827D03}"/>
    <dgm:cxn modelId="{678BE86B-0EC4-3443-A33C-A543556FBECE}" type="presOf" srcId="{57EBB24B-C9C8-4F36-9E91-9C3E33EB4777}" destId="{C0120DBD-2375-0847-8A99-22E02E327386}" srcOrd="0" destOrd="0" presId="urn:microsoft.com/office/officeart/2005/8/layout/vList2"/>
    <dgm:cxn modelId="{A8BA9F74-0D0D-F340-BCBC-9C150E57119B}" type="presOf" srcId="{AF7ABB7B-2D8A-42D1-955F-C2847BDD2F38}" destId="{5602F7B4-6C2E-D54C-9AF8-0D8F0889BC5F}" srcOrd="0" destOrd="0" presId="urn:microsoft.com/office/officeart/2005/8/layout/vList2"/>
    <dgm:cxn modelId="{8CB05E7B-0578-ED40-BA3D-8F4B912F92F0}" type="presOf" srcId="{7554C5CC-207B-4F9F-971A-7932BC2740FD}" destId="{D1468199-CEBB-FD45-A42D-A9BF2382F4E7}" srcOrd="0" destOrd="0" presId="urn:microsoft.com/office/officeart/2005/8/layout/vList2"/>
    <dgm:cxn modelId="{FAFA7C9E-8A12-4813-ADE4-B768E6BB9C02}" srcId="{AF7ABB7B-2D8A-42D1-955F-C2847BDD2F38}" destId="{6D605667-F015-4994-9355-027394363C60}" srcOrd="2" destOrd="0" parTransId="{5D3C3790-EDB7-44B7-9450-873A68A84E07}" sibTransId="{3DF5ECAC-548E-4276-8426-C8588A0D378C}"/>
    <dgm:cxn modelId="{56F51959-41B1-AE44-A41F-46843E7EFADC}" type="presParOf" srcId="{5602F7B4-6C2E-D54C-9AF8-0D8F0889BC5F}" destId="{C0120DBD-2375-0847-8A99-22E02E327386}" srcOrd="0" destOrd="0" presId="urn:microsoft.com/office/officeart/2005/8/layout/vList2"/>
    <dgm:cxn modelId="{EA229DE5-92E5-8C46-812E-CF6C92EAEE0B}" type="presParOf" srcId="{5602F7B4-6C2E-D54C-9AF8-0D8F0889BC5F}" destId="{28F73E51-EC3B-0646-9835-F3A8814B398B}" srcOrd="1" destOrd="0" presId="urn:microsoft.com/office/officeart/2005/8/layout/vList2"/>
    <dgm:cxn modelId="{FF2E534E-5C29-C441-8EC9-132FA752101B}" type="presParOf" srcId="{5602F7B4-6C2E-D54C-9AF8-0D8F0889BC5F}" destId="{C2638CE7-BA59-CE46-9764-580D9095D0D2}" srcOrd="2" destOrd="0" presId="urn:microsoft.com/office/officeart/2005/8/layout/vList2"/>
    <dgm:cxn modelId="{F5ADCF75-FB86-0B4C-8D7F-739D755523FC}" type="presParOf" srcId="{5602F7B4-6C2E-D54C-9AF8-0D8F0889BC5F}" destId="{D0A9FEE2-84FA-EB4C-8E3B-9BBC2E64CDC3}" srcOrd="3" destOrd="0" presId="urn:microsoft.com/office/officeart/2005/8/layout/vList2"/>
    <dgm:cxn modelId="{522423BA-0FA1-8A4F-82A3-0072D8FC290A}" type="presParOf" srcId="{5602F7B4-6C2E-D54C-9AF8-0D8F0889BC5F}" destId="{9898BE38-A539-F149-9BBA-744F6376C058}" srcOrd="4" destOrd="0" presId="urn:microsoft.com/office/officeart/2005/8/layout/vList2"/>
    <dgm:cxn modelId="{2E75E868-7352-2B46-8655-ED0B22CEE949}" type="presParOf" srcId="{5602F7B4-6C2E-D54C-9AF8-0D8F0889BC5F}" destId="{9BE02C55-DF2D-EC46-A3B9-C0D803CFE2ED}" srcOrd="5" destOrd="0" presId="urn:microsoft.com/office/officeart/2005/8/layout/vList2"/>
    <dgm:cxn modelId="{46D5082E-FB9E-3248-90D5-3C4B7D33414A}" type="presParOf" srcId="{5602F7B4-6C2E-D54C-9AF8-0D8F0889BC5F}" destId="{D1468199-CEBB-FD45-A42D-A9BF2382F4E7}" srcOrd="6" destOrd="0" presId="urn:microsoft.com/office/officeart/2005/8/layout/vList2"/>
    <dgm:cxn modelId="{7C2E9D06-EA45-5E4E-8A82-B21632D9769E}" type="presParOf" srcId="{5602F7B4-6C2E-D54C-9AF8-0D8F0889BC5F}" destId="{A7087B44-BE81-7844-B981-052F2039D5E3}" srcOrd="7" destOrd="0" presId="urn:microsoft.com/office/officeart/2005/8/layout/vList2"/>
    <dgm:cxn modelId="{BAED7DC9-9286-614C-89DA-34369FA30BE7}" type="presParOf" srcId="{5602F7B4-6C2E-D54C-9AF8-0D8F0889BC5F}" destId="{6DE8D523-CA43-7949-92EB-8B78CDD21B3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20DBD-2375-0847-8A99-22E02E327386}">
      <dsp:nvSpPr>
        <dsp:cNvPr id="0" name=""/>
        <dsp:cNvSpPr/>
      </dsp:nvSpPr>
      <dsp:spPr>
        <a:xfrm>
          <a:off x="0" y="57975"/>
          <a:ext cx="8103729" cy="61425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Ableism and barriers in churches</a:t>
          </a:r>
        </a:p>
      </dsp:txBody>
      <dsp:txXfrm>
        <a:off x="29985" y="87960"/>
        <a:ext cx="8043759" cy="554280"/>
      </dsp:txXfrm>
    </dsp:sp>
    <dsp:sp modelId="{C2638CE7-BA59-CE46-9764-580D9095D0D2}">
      <dsp:nvSpPr>
        <dsp:cNvPr id="0" name=""/>
        <dsp:cNvSpPr/>
      </dsp:nvSpPr>
      <dsp:spPr>
        <a:xfrm>
          <a:off x="0" y="740009"/>
          <a:ext cx="8103729" cy="614250"/>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How preaching (stories) about disability affects them</a:t>
          </a:r>
        </a:p>
      </dsp:txBody>
      <dsp:txXfrm>
        <a:off x="29985" y="769994"/>
        <a:ext cx="8043759" cy="554280"/>
      </dsp:txXfrm>
    </dsp:sp>
    <dsp:sp modelId="{9898BE38-A539-F149-9BBA-744F6376C058}">
      <dsp:nvSpPr>
        <dsp:cNvPr id="0" name=""/>
        <dsp:cNvSpPr/>
      </dsp:nvSpPr>
      <dsp:spPr>
        <a:xfrm>
          <a:off x="0" y="1426259"/>
          <a:ext cx="8103729" cy="61425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How they think about healing and wholeness</a:t>
          </a:r>
        </a:p>
      </dsp:txBody>
      <dsp:txXfrm>
        <a:off x="29985" y="1456244"/>
        <a:ext cx="8043759" cy="554280"/>
      </dsp:txXfrm>
    </dsp:sp>
    <dsp:sp modelId="{D1468199-CEBB-FD45-A42D-A9BF2382F4E7}">
      <dsp:nvSpPr>
        <dsp:cNvPr id="0" name=""/>
        <dsp:cNvSpPr/>
      </dsp:nvSpPr>
      <dsp:spPr>
        <a:xfrm>
          <a:off x="0" y="2112509"/>
          <a:ext cx="8103729" cy="614250"/>
        </a:xfrm>
        <a:prstGeom prst="round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Stories about God: </a:t>
          </a:r>
          <a:r>
            <a:rPr lang="en-US" sz="2500" i="1" kern="1200" dirty="0"/>
            <a:t>God with us – God like us – God for us</a:t>
          </a:r>
        </a:p>
      </dsp:txBody>
      <dsp:txXfrm>
        <a:off x="29985" y="2142494"/>
        <a:ext cx="8043759" cy="554280"/>
      </dsp:txXfrm>
    </dsp:sp>
    <dsp:sp modelId="{6DE8D523-CA43-7949-92EB-8B78CDD21B3F}">
      <dsp:nvSpPr>
        <dsp:cNvPr id="0" name=""/>
        <dsp:cNvSpPr/>
      </dsp:nvSpPr>
      <dsp:spPr>
        <a:xfrm>
          <a:off x="0" y="2798759"/>
          <a:ext cx="8103729" cy="61425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 importance of listening to disabled people</a:t>
          </a:r>
        </a:p>
      </dsp:txBody>
      <dsp:txXfrm>
        <a:off x="29985" y="2828744"/>
        <a:ext cx="8043759" cy="554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A696E-EB51-9745-87DE-EBCE3A5EEEBD}" type="datetimeFigureOut">
              <a:rPr lang="en-US" smtClean="0"/>
              <a:t>10/31/24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FD9066-1ABA-494E-8AB6-189758142946}" type="slidenum">
              <a:rPr lang="en-US" smtClean="0"/>
              <a:t>‹#›</a:t>
            </a:fld>
            <a:endParaRPr lang="en-US"/>
          </a:p>
        </p:txBody>
      </p:sp>
    </p:spTree>
    <p:extLst>
      <p:ext uri="{BB962C8B-B14F-4D97-AF65-F5344CB8AC3E}">
        <p14:creationId xmlns:p14="http://schemas.microsoft.com/office/powerpoint/2010/main" val="2428077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C81A1-5F9C-4C15-B6E5-49FBACAD249D}" type="slidenum">
              <a:rPr lang="en-US" smtClean="0"/>
              <a:t>2</a:t>
            </a:fld>
            <a:endParaRPr lang="en-US"/>
          </a:p>
        </p:txBody>
      </p:sp>
    </p:spTree>
    <p:extLst>
      <p:ext uri="{BB962C8B-B14F-4D97-AF65-F5344CB8AC3E}">
        <p14:creationId xmlns:p14="http://schemas.microsoft.com/office/powerpoint/2010/main" val="198825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us will be free until all of us are free” – Maya Angelou</a:t>
            </a:r>
          </a:p>
        </p:txBody>
      </p:sp>
      <p:sp>
        <p:nvSpPr>
          <p:cNvPr id="4" name="Slide Number Placeholder 3"/>
          <p:cNvSpPr>
            <a:spLocks noGrp="1"/>
          </p:cNvSpPr>
          <p:nvPr>
            <p:ph type="sldNum" sz="quarter" idx="5"/>
          </p:nvPr>
        </p:nvSpPr>
        <p:spPr/>
        <p:txBody>
          <a:bodyPr/>
          <a:lstStyle/>
          <a:p>
            <a:fld id="{F9FD9066-1ABA-494E-8AB6-189758142946}" type="slidenum">
              <a:rPr lang="en-US" smtClean="0"/>
              <a:t>16</a:t>
            </a:fld>
            <a:endParaRPr lang="en-US"/>
          </a:p>
        </p:txBody>
      </p:sp>
    </p:spTree>
    <p:extLst>
      <p:ext uri="{BB962C8B-B14F-4D97-AF65-F5344CB8AC3E}">
        <p14:creationId xmlns:p14="http://schemas.microsoft.com/office/powerpoint/2010/main" val="1833744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D9066-1ABA-494E-8AB6-189758142946}" type="slidenum">
              <a:rPr lang="en-US" smtClean="0"/>
              <a:t>18</a:t>
            </a:fld>
            <a:endParaRPr lang="en-US"/>
          </a:p>
        </p:txBody>
      </p:sp>
    </p:spTree>
    <p:extLst>
      <p:ext uri="{BB962C8B-B14F-4D97-AF65-F5344CB8AC3E}">
        <p14:creationId xmlns:p14="http://schemas.microsoft.com/office/powerpoint/2010/main" val="1618545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C81A1-5F9C-4C15-B6E5-49FBACAD249D}" type="slidenum">
              <a:rPr lang="en-US" smtClean="0"/>
              <a:t>20</a:t>
            </a:fld>
            <a:endParaRPr lang="en-US"/>
          </a:p>
        </p:txBody>
      </p:sp>
    </p:spTree>
    <p:extLst>
      <p:ext uri="{BB962C8B-B14F-4D97-AF65-F5344CB8AC3E}">
        <p14:creationId xmlns:p14="http://schemas.microsoft.com/office/powerpoint/2010/main" val="1786216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2400"/>
              <a:buFont typeface="Calibri"/>
              <a:buChar char="-"/>
            </a:pPr>
            <a:r>
              <a:rPr lang="en-US" sz="2400" dirty="0"/>
              <a:t>Access is about power, privilege and (in)justice. Churches decide whether to open their gates to disabled people.</a:t>
            </a:r>
            <a:endParaRPr dirty="0"/>
          </a:p>
          <a:p>
            <a:pPr marL="285750" lvl="0" indent="-285750" algn="l" rtl="0">
              <a:spcBef>
                <a:spcPts val="0"/>
              </a:spcBef>
              <a:spcAft>
                <a:spcPts val="0"/>
              </a:spcAft>
              <a:buClr>
                <a:schemeClr val="dk1"/>
              </a:buClr>
              <a:buSzPts val="2400"/>
              <a:buFont typeface="Calibri"/>
              <a:buChar char="-"/>
            </a:pPr>
            <a:r>
              <a:rPr lang="en-US" sz="2400" dirty="0"/>
              <a:t>Buildings limit our imagination of who is ‘in’ and ‘out’ in of a community</a:t>
            </a:r>
            <a:endParaRPr dirty="0"/>
          </a:p>
          <a:p>
            <a:pPr marL="285750" lvl="0" indent="-285750" algn="l" rtl="0">
              <a:spcBef>
                <a:spcPts val="0"/>
              </a:spcBef>
              <a:spcAft>
                <a:spcPts val="0"/>
              </a:spcAft>
              <a:buClr>
                <a:schemeClr val="dk1"/>
              </a:buClr>
              <a:buSzPts val="2400"/>
              <a:buFont typeface="Calibri"/>
              <a:buChar char="-"/>
            </a:pPr>
            <a:r>
              <a:rPr lang="en-US" sz="2400" dirty="0"/>
              <a:t>Is there “grace in a place” for disabled people in your church? (Mike Walker, 2014)  </a:t>
            </a:r>
            <a:endParaRPr dirty="0"/>
          </a:p>
          <a:p>
            <a:pPr marL="285750" lvl="0" indent="-285750" algn="l" rtl="0">
              <a:spcBef>
                <a:spcPts val="0"/>
              </a:spcBef>
              <a:spcAft>
                <a:spcPts val="0"/>
              </a:spcAft>
              <a:buClr>
                <a:schemeClr val="dk1"/>
              </a:buClr>
              <a:buSzPts val="2400"/>
              <a:buFont typeface="Calibri"/>
              <a:buChar char="-"/>
            </a:pPr>
            <a:r>
              <a:rPr lang="en-US" sz="2400" dirty="0"/>
              <a:t>Are we imagined and expected among the congregation – not just invited, but enabled to come in and participate? Many churches offer a rhetorical welcome to disabled people – a welcome in words. But when disabled people arrive at the gates, we often ask for an EMBODIED WELCOME. And that can mean change. Often, that change is not expensive. But it does involve imagining disabled people among the congregation and leadership, sharing power with disabled people.</a:t>
            </a:r>
            <a:endParaRPr dirty="0"/>
          </a:p>
          <a:p>
            <a:pPr marL="285750" lvl="0" indent="-133350" algn="l" rtl="0">
              <a:spcBef>
                <a:spcPts val="0"/>
              </a:spcBef>
              <a:spcAft>
                <a:spcPts val="0"/>
              </a:spcAft>
              <a:buClr>
                <a:schemeClr val="dk1"/>
              </a:buClr>
              <a:buSzPts val="2400"/>
              <a:buFont typeface="Calibri"/>
              <a:buNone/>
            </a:pPr>
            <a:endParaRPr sz="2400" dirty="0"/>
          </a:p>
          <a:p>
            <a:pPr marL="285750" lvl="0" indent="-285750" algn="l" rtl="0">
              <a:spcBef>
                <a:spcPts val="0"/>
              </a:spcBef>
              <a:spcAft>
                <a:spcPts val="0"/>
              </a:spcAft>
              <a:buClr>
                <a:schemeClr val="dk1"/>
              </a:buClr>
              <a:buSzPts val="2400"/>
              <a:buFont typeface="Calibri"/>
              <a:buChar char="-"/>
            </a:pPr>
            <a:r>
              <a:rPr lang="en-US" sz="2400" dirty="0"/>
              <a:t>- Partial participants:</a:t>
            </a:r>
            <a:endParaRPr dirty="0"/>
          </a:p>
          <a:p>
            <a:pPr marL="285750" marR="0" lvl="0" indent="-285750" algn="l" rtl="0">
              <a:lnSpc>
                <a:spcPct val="100000"/>
              </a:lnSpc>
              <a:spcBef>
                <a:spcPts val="0"/>
              </a:spcBef>
              <a:spcAft>
                <a:spcPts val="0"/>
              </a:spcAft>
              <a:buClr>
                <a:schemeClr val="dk1"/>
              </a:buClr>
              <a:buSzPts val="2400"/>
              <a:buFont typeface="Gill Sans"/>
              <a:buChar char="-"/>
            </a:pPr>
            <a:r>
              <a:rPr lang="en-US" sz="2400" dirty="0">
                <a:latin typeface="Gill Sans"/>
                <a:ea typeface="Gill Sans"/>
                <a:cs typeface="Gill Sans"/>
                <a:sym typeface="Gill Sans"/>
              </a:rPr>
              <a:t>. In ‘At the Gates’ we write about how our storytellers </a:t>
            </a:r>
            <a:r>
              <a:rPr lang="en-US" sz="2400" i="1" dirty="0">
                <a:latin typeface="Gill Sans"/>
                <a:ea typeface="Gill Sans"/>
                <a:cs typeface="Gill Sans"/>
                <a:sym typeface="Gill Sans"/>
              </a:rPr>
              <a:t>couldn’t fit </a:t>
            </a:r>
            <a:r>
              <a:rPr lang="en-US" sz="2400" dirty="0">
                <a:latin typeface="Gill Sans"/>
                <a:ea typeface="Gill Sans"/>
                <a:cs typeface="Gill Sans"/>
                <a:sym typeface="Gill Sans"/>
              </a:rPr>
              <a:t>in church environments, so they were segregated to the side or the back, where they would not ‘spoil’ worship for non-disabled people. Other people were offered second-rate access, through the literal back doors and back alleys of churches, giving them the message that they were second-class members of churches. Poor access made them </a:t>
            </a:r>
            <a:r>
              <a:rPr lang="en-US" sz="2400" i="1" dirty="0">
                <a:latin typeface="Gill Sans"/>
                <a:ea typeface="Gill Sans"/>
                <a:cs typeface="Gill Sans"/>
                <a:sym typeface="Gill Sans"/>
              </a:rPr>
              <a:t>partial participants. But equal access is a sign of a church’s LOVE for disabled people. </a:t>
            </a:r>
            <a:endParaRPr sz="2400" dirty="0"/>
          </a:p>
          <a:p>
            <a:pPr marL="285750" lvl="0" indent="-133350" algn="l" rtl="0">
              <a:spcBef>
                <a:spcPts val="0"/>
              </a:spcBef>
              <a:spcAft>
                <a:spcPts val="0"/>
              </a:spcAft>
              <a:buClr>
                <a:schemeClr val="dk1"/>
              </a:buClr>
              <a:buSzPts val="2400"/>
              <a:buFont typeface="Calibri"/>
              <a:buNone/>
            </a:pPr>
            <a:endParaRPr sz="2400" dirty="0"/>
          </a:p>
          <a:p>
            <a:pPr marL="742950" lvl="1" indent="-285750" algn="l" rtl="0">
              <a:spcBef>
                <a:spcPts val="0"/>
              </a:spcBef>
              <a:spcAft>
                <a:spcPts val="0"/>
              </a:spcAft>
              <a:buClr>
                <a:schemeClr val="dk1"/>
              </a:buClr>
              <a:buSzPts val="2400"/>
              <a:buFont typeface="Calibri"/>
              <a:buChar char="-"/>
            </a:pPr>
            <a:r>
              <a:rPr lang="en-US" sz="2400" dirty="0"/>
              <a:t>The struggle to ask for our access needs to be met</a:t>
            </a:r>
            <a:endParaRPr dirty="0"/>
          </a:p>
          <a:p>
            <a:pPr marL="742950" lvl="1" indent="-285750" algn="l" rtl="0">
              <a:spcBef>
                <a:spcPts val="0"/>
              </a:spcBef>
              <a:spcAft>
                <a:spcPts val="0"/>
              </a:spcAft>
              <a:buClr>
                <a:schemeClr val="dk1"/>
              </a:buClr>
              <a:buSzPts val="2400"/>
              <a:buFont typeface="Calibri"/>
              <a:buChar char="-"/>
            </a:pPr>
            <a:r>
              <a:rPr lang="en-US" sz="2400" dirty="0"/>
              <a:t>Psycho-emotional disablism</a:t>
            </a:r>
            <a:endParaRPr dirty="0"/>
          </a:p>
          <a:p>
            <a:pPr marL="742950" marR="0" lvl="1" indent="-285750" algn="l" rtl="0">
              <a:lnSpc>
                <a:spcPct val="100000"/>
              </a:lnSpc>
              <a:spcBef>
                <a:spcPts val="0"/>
              </a:spcBef>
              <a:spcAft>
                <a:spcPts val="0"/>
              </a:spcAft>
              <a:buClr>
                <a:schemeClr val="dk1"/>
              </a:buClr>
              <a:buSzPts val="2400"/>
              <a:buFont typeface="Calibri"/>
              <a:buChar char="-"/>
            </a:pPr>
            <a:r>
              <a:rPr lang="en-US" sz="2400" dirty="0"/>
              <a:t>Structural exclusion [define]</a:t>
            </a:r>
            <a:r>
              <a:rPr lang="en-US" sz="1800" dirty="0">
                <a:latin typeface="Gill Sans"/>
                <a:ea typeface="Gill Sans"/>
                <a:cs typeface="Gill Sans"/>
                <a:sym typeface="Gill Sans"/>
              </a:rPr>
              <a:t> </a:t>
            </a:r>
            <a:endParaRPr dirty="0"/>
          </a:p>
          <a:p>
            <a:pPr marL="742950" marR="0" lvl="1" indent="-171450" algn="l" rtl="0">
              <a:lnSpc>
                <a:spcPct val="100000"/>
              </a:lnSpc>
              <a:spcBef>
                <a:spcPts val="0"/>
              </a:spcBef>
              <a:spcAft>
                <a:spcPts val="0"/>
              </a:spcAft>
              <a:buClr>
                <a:schemeClr val="dk1"/>
              </a:buClr>
              <a:buSzPts val="1800"/>
              <a:buFont typeface="Calibri"/>
              <a:buNone/>
            </a:pPr>
            <a:endParaRPr sz="1800" dirty="0">
              <a:latin typeface="Gill Sans"/>
              <a:ea typeface="Gill Sans"/>
              <a:cs typeface="Gill Sans"/>
              <a:sym typeface="Gill Sans"/>
            </a:endParaRPr>
          </a:p>
          <a:p>
            <a:pPr marL="742950" marR="0" lvl="1" indent="-285750" algn="l" rtl="0">
              <a:lnSpc>
                <a:spcPct val="100000"/>
              </a:lnSpc>
              <a:spcBef>
                <a:spcPts val="0"/>
              </a:spcBef>
              <a:spcAft>
                <a:spcPts val="0"/>
              </a:spcAft>
              <a:buClr>
                <a:schemeClr val="dk1"/>
              </a:buClr>
              <a:buSzPts val="1800"/>
              <a:buFont typeface="Gill Sans"/>
              <a:buChar char="-"/>
            </a:pPr>
            <a:r>
              <a:rPr lang="en-US" sz="1800" dirty="0">
                <a:latin typeface="Gill Sans"/>
                <a:ea typeface="Gill Sans"/>
                <a:cs typeface="Gill Sans"/>
                <a:sym typeface="Gill Sans"/>
              </a:rPr>
              <a:t>But even though structural exclusion is often unintentional, in churches that do not give enough thought to accessibility, disabled people still find ourselves pushed to the edge. The impact happens regardless of intention</a:t>
            </a:r>
            <a:endParaRPr dirty="0"/>
          </a:p>
          <a:p>
            <a:pPr marL="0" lvl="0" indent="0" algn="l" rtl="0">
              <a:spcBef>
                <a:spcPts val="0"/>
              </a:spcBef>
              <a:spcAft>
                <a:spcPts val="0"/>
              </a:spcAft>
              <a:buNone/>
            </a:pPr>
            <a:endParaRPr dirty="0"/>
          </a:p>
        </p:txBody>
      </p:sp>
      <p:sp>
        <p:nvSpPr>
          <p:cNvPr id="482" name="Google Shape;4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Jesus lived under very social different circumstances from us – would have had no access to modern healthcare</a:t>
            </a:r>
          </a:p>
          <a:p>
            <a:pPr marL="171450" indent="-171450">
              <a:buFontTx/>
              <a:buChar char="-"/>
            </a:pPr>
            <a:r>
              <a:rPr lang="en-US" dirty="0"/>
              <a:t>By his 30s, Jesus would probably have been missing some teeth and may have had major injuries as a carpenter (his disciples the fishermen almost certainly did)</a:t>
            </a:r>
          </a:p>
          <a:p>
            <a:pPr marL="171450" indent="-171450">
              <a:buFontTx/>
              <a:buChar char="-"/>
            </a:pPr>
            <a:r>
              <a:rPr lang="en-US" dirty="0"/>
              <a:t>He lived under occupation – the Roman Empire was not kind to Jewish people – what impact did that trauma have on his mental health? Did he develop a chronic physical condition?</a:t>
            </a:r>
          </a:p>
          <a:p>
            <a:pPr marL="171450" indent="-171450">
              <a:buFontTx/>
              <a:buChar char="-"/>
            </a:pPr>
            <a:r>
              <a:rPr lang="en-US" dirty="0"/>
              <a:t>These are things we don’t imagine. We imagine Jesus as physically perfect, based on our own standards of perfection – and maybe that limits our imagination of the incarnation</a:t>
            </a:r>
          </a:p>
        </p:txBody>
      </p:sp>
      <p:sp>
        <p:nvSpPr>
          <p:cNvPr id="4" name="Slide Number Placeholder 3"/>
          <p:cNvSpPr>
            <a:spLocks noGrp="1"/>
          </p:cNvSpPr>
          <p:nvPr>
            <p:ph type="sldNum" sz="quarter" idx="5"/>
          </p:nvPr>
        </p:nvSpPr>
        <p:spPr/>
        <p:txBody>
          <a:bodyPr/>
          <a:lstStyle/>
          <a:p>
            <a:fld id="{3C5C81A1-5F9C-4C15-B6E5-49FBACAD249D}" type="slidenum">
              <a:rPr lang="en-US" smtClean="0"/>
              <a:t>7</a:t>
            </a:fld>
            <a:endParaRPr lang="en-US"/>
          </a:p>
        </p:txBody>
      </p:sp>
    </p:spTree>
    <p:extLst>
      <p:ext uri="{BB962C8B-B14F-4D97-AF65-F5344CB8AC3E}">
        <p14:creationId xmlns:p14="http://schemas.microsoft.com/office/powerpoint/2010/main" val="377631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D9066-1ABA-494E-8AB6-189758142946}" type="slidenum">
              <a:rPr lang="en-US" smtClean="0"/>
              <a:t>8</a:t>
            </a:fld>
            <a:endParaRPr lang="en-US"/>
          </a:p>
        </p:txBody>
      </p:sp>
    </p:spTree>
    <p:extLst>
      <p:ext uri="{BB962C8B-B14F-4D97-AF65-F5344CB8AC3E}">
        <p14:creationId xmlns:p14="http://schemas.microsoft.com/office/powerpoint/2010/main" val="327765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10</a:t>
            </a:fld>
            <a:endParaRPr lang="en-US"/>
          </a:p>
        </p:txBody>
      </p:sp>
    </p:spTree>
    <p:extLst>
      <p:ext uri="{BB962C8B-B14F-4D97-AF65-F5344CB8AC3E}">
        <p14:creationId xmlns:p14="http://schemas.microsoft.com/office/powerpoint/2010/main" val="222485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3AC3AA-9C47-4E0B-BAC0-E8DEA4AD5A4E}" type="slidenum">
              <a:rPr lang="en-US" smtClean="0"/>
              <a:t>11</a:t>
            </a:fld>
            <a:endParaRPr lang="en-US"/>
          </a:p>
        </p:txBody>
      </p:sp>
    </p:spTree>
    <p:extLst>
      <p:ext uri="{BB962C8B-B14F-4D97-AF65-F5344CB8AC3E}">
        <p14:creationId xmlns:p14="http://schemas.microsoft.com/office/powerpoint/2010/main" val="70018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C81A1-5F9C-4C15-B6E5-49FBACAD249D}" type="slidenum">
              <a:rPr lang="en-US" smtClean="0"/>
              <a:t>12</a:t>
            </a:fld>
            <a:endParaRPr lang="en-US"/>
          </a:p>
        </p:txBody>
      </p:sp>
    </p:spTree>
    <p:extLst>
      <p:ext uri="{BB962C8B-B14F-4D97-AF65-F5344CB8AC3E}">
        <p14:creationId xmlns:p14="http://schemas.microsoft.com/office/powerpoint/2010/main" val="341814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dirty="0">
                <a:effectLst/>
                <a:latin typeface="Calibri" panose="020F0502020204030204" pitchFamily="34" charset="0"/>
                <a:ea typeface="Calibri" panose="020F0502020204030204" pitchFamily="34" charset="0"/>
                <a:cs typeface="Arial" panose="020B0604020202020204" pitchFamily="34" charset="0"/>
              </a:rPr>
              <a:t>Disabled People’s Stories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The disabled storytellers in ‘At the Gates’ told us their own stories about disability, faith and God. They told us about:</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What needs to change for them to participate in churches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The impact of churches’ preaching and teaching on disability</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God’s Kingdom healing</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Different ways of thinking about God [I’LL COME BACK TO THOSE IN A MINUTE]: a God who is with us (in lament and suffering and joy) – a God who is like us (a disabled God) – and a God who is for us (a God of justice, who cares about what happens to marginalized &amp; oppressed people)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Disability &amp; justice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Disabled people’s leadership – Emily will talk more later about disabled people’s leadership in online church groups – and many people asked for their leadership potential to be recognized by the church</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Times New Roman" panose="02020603050405020304" pitchFamily="18" charset="0"/>
              <a:buChar char="-"/>
              <a:tabLst>
                <a:tab pos="457200" algn="l"/>
              </a:tabLst>
            </a:pPr>
            <a:r>
              <a:rPr lang="en-US" sz="1800" kern="100" dirty="0">
                <a:effectLst/>
                <a:latin typeface="Calibri" panose="020F0502020204030204" pitchFamily="34" charset="0"/>
                <a:ea typeface="Calibri" panose="020F0502020204030204" pitchFamily="34" charset="0"/>
                <a:cs typeface="Arial" panose="020B0604020202020204" pitchFamily="34" charset="0"/>
              </a:rPr>
              <a:t>The importance of listening to disabled people.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These are theologies from lived experience. They’re prophetic calls for justice, challenging ableism in churches and society, and calling for church gates to be opened – physically and metaphorically – so that everyone can come in and participate.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5C81A1-5F9C-4C15-B6E5-49FBACAD249D}" type="slidenum">
              <a:rPr lang="en-US" smtClean="0"/>
              <a:t>13</a:t>
            </a:fld>
            <a:endParaRPr lang="en-US"/>
          </a:p>
        </p:txBody>
      </p:sp>
    </p:spTree>
    <p:extLst>
      <p:ext uri="{BB962C8B-B14F-4D97-AF65-F5344CB8AC3E}">
        <p14:creationId xmlns:p14="http://schemas.microsoft.com/office/powerpoint/2010/main" val="2497444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dirty="0">
                <a:effectLst/>
                <a:latin typeface="Calibri" panose="020F0502020204030204" pitchFamily="34" charset="0"/>
                <a:ea typeface="Calibri" panose="020F0502020204030204" pitchFamily="34" charset="0"/>
                <a:cs typeface="Arial" panose="020B0604020202020204" pitchFamily="34" charset="0"/>
              </a:rPr>
              <a:t>God Like Us</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And then there were ideas about a God who is like us – a disabled God. Some storytellers had deep experiences of identifying with the incarnation, and the idea that Jesus probably did not have a perfect body because no human being does and he was a fully human – so he would have experienced pain and fatigue and physical variations – something that many disabled people know about.</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And some storytellers remembered that Jesus was resurrected with his scars, his wounds. His resurrection body was disabled. </a:t>
            </a:r>
            <a:r>
              <a:rPr lang="en-US" sz="1800" i="1" kern="100" dirty="0">
                <a:effectLst/>
                <a:latin typeface="Calibri" panose="020F0502020204030204" pitchFamily="34" charset="0"/>
                <a:ea typeface="Calibri" panose="020F0502020204030204" pitchFamily="34" charset="0"/>
                <a:cs typeface="Arial" panose="020B0604020202020204" pitchFamily="34" charset="0"/>
              </a:rPr>
              <a:t>And</a:t>
            </a:r>
            <a:r>
              <a:rPr lang="en-US" sz="1800" kern="100" dirty="0">
                <a:effectLst/>
                <a:latin typeface="Calibri" panose="020F0502020204030204" pitchFamily="34" charset="0"/>
                <a:ea typeface="Calibri" panose="020F0502020204030204" pitchFamily="34" charset="0"/>
                <a:cs typeface="Arial" panose="020B0604020202020204" pitchFamily="34" charset="0"/>
              </a:rPr>
              <a:t> it was perfect.</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GB" sz="1800" kern="100" dirty="0">
                <a:effectLst/>
                <a:latin typeface="Calibri" panose="020F0502020204030204" pitchFamily="34" charset="0"/>
                <a:ea typeface="Calibri" panose="020F0502020204030204" pitchFamily="34" charset="0"/>
                <a:cs typeface="Arial" panose="020B0604020202020204" pitchFamily="34" charset="0"/>
              </a:rPr>
              <a:t>So Fern s         §aid, “Jesus was disabled too, after the crucifixion. I can’t quite believe I’ve never noticed that. Even though we’re explicitly told about how after the resurrection he had wounds, etc. But we don’t discuss that side of it ever, which is weird as it’s right there. Maybe [the story is] not just the nice fairy-tale version.” </a:t>
            </a:r>
          </a:p>
        </p:txBody>
      </p:sp>
      <p:sp>
        <p:nvSpPr>
          <p:cNvPr id="4" name="Slide Number Placeholder 3"/>
          <p:cNvSpPr>
            <a:spLocks noGrp="1"/>
          </p:cNvSpPr>
          <p:nvPr>
            <p:ph type="sldNum" sz="quarter" idx="5"/>
          </p:nvPr>
        </p:nvSpPr>
        <p:spPr/>
        <p:txBody>
          <a:bodyPr/>
          <a:lstStyle/>
          <a:p>
            <a:fld id="{3C5C81A1-5F9C-4C15-B6E5-49FBACAD249D}" type="slidenum">
              <a:rPr lang="en-US" smtClean="0"/>
              <a:t>14</a:t>
            </a:fld>
            <a:endParaRPr lang="en-US"/>
          </a:p>
        </p:txBody>
      </p:sp>
    </p:spTree>
    <p:extLst>
      <p:ext uri="{BB962C8B-B14F-4D97-AF65-F5344CB8AC3E}">
        <p14:creationId xmlns:p14="http://schemas.microsoft.com/office/powerpoint/2010/main" val="2342038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00" dirty="0">
                <a:effectLst/>
                <a:latin typeface="Calibri" panose="020F0502020204030204" pitchFamily="34" charset="0"/>
                <a:ea typeface="Calibri" panose="020F0502020204030204" pitchFamily="34" charset="0"/>
                <a:cs typeface="Arial" panose="020B0604020202020204" pitchFamily="34" charset="0"/>
              </a:rPr>
              <a:t>God For Us: A God of Justice</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r>
              <a:rPr lang="en-US" sz="1800" kern="100" dirty="0">
                <a:effectLst/>
                <a:latin typeface="Calibri" panose="020F0502020204030204" pitchFamily="34" charset="0"/>
                <a:ea typeface="Calibri" panose="020F0502020204030204" pitchFamily="34" charset="0"/>
                <a:cs typeface="Arial" panose="020B0604020202020204" pitchFamily="34" charset="0"/>
              </a:rPr>
              <a:t>Other storytellers spoke from experiences of injustice, and they reminded the church that Jesus had a mission to people on the margins FIRST. So Zoe challenged power in churches: “</a:t>
            </a:r>
            <a:r>
              <a:rPr lang="en-GB" sz="1800" kern="100" dirty="0">
                <a:effectLst/>
                <a:latin typeface="Calibri" panose="020F0502020204030204" pitchFamily="34" charset="0"/>
                <a:ea typeface="Calibri" panose="020F0502020204030204" pitchFamily="34" charset="0"/>
                <a:cs typeface="Arial" panose="020B0604020202020204" pitchFamily="34" charset="0"/>
              </a:rPr>
              <a:t>The Kingdom of God is meant to look really different to a well-run organisation. Jesus, our King, rode on a ridiculous unbroken donkey. He looked like a fool. And therefore that’s our model of power.” And Andrew, who’s Deaf, talked about privilege in the church, and how disabled people can hold the church to account for its non-disabled privilege and power. He said: “Deaf people talk about hearing privilege… There’s hearing privilege [in the church]… The church should be better at understanding people who aren’t in positions of privilege and seeking to address this... If Jesus was here I don’t think he would be going along with what the privileged did. I think he would be interested in people who are on the margins of society.” Theologies of privilege and justice.</a:t>
            </a:r>
          </a:p>
          <a:p>
            <a:r>
              <a:rPr lang="en-GB" sz="1800" kern="100" dirty="0">
                <a:effectLst/>
                <a:latin typeface="Calibri" panose="020F0502020204030204" pitchFamily="34" charset="0"/>
                <a:ea typeface="Calibri" panose="020F0502020204030204" pitchFamily="34" charset="0"/>
                <a:cs typeface="Arial" panose="020B0604020202020204" pitchFamily="34" charset="0"/>
              </a:rPr>
              <a:t> </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5C81A1-5F9C-4C15-B6E5-49FBACAD249D}" type="slidenum">
              <a:rPr lang="en-US" smtClean="0"/>
              <a:t>15</a:t>
            </a:fld>
            <a:endParaRPr lang="en-US"/>
          </a:p>
        </p:txBody>
      </p:sp>
    </p:spTree>
    <p:extLst>
      <p:ext uri="{BB962C8B-B14F-4D97-AF65-F5344CB8AC3E}">
        <p14:creationId xmlns:p14="http://schemas.microsoft.com/office/powerpoint/2010/main" val="1343774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3A-B321-3557-5B97-3942E967D3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1C218D-AAE0-55E5-00FA-7666FC0395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B3C4E6-E23C-6601-13BC-4908322F9B11}"/>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5" name="Footer Placeholder 4">
            <a:extLst>
              <a:ext uri="{FF2B5EF4-FFF2-40B4-BE49-F238E27FC236}">
                <a16:creationId xmlns:a16="http://schemas.microsoft.com/office/drawing/2014/main" id="{0DF15AAC-EEE0-9FC2-1B76-2663B2DEC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BEDEC-548C-DDE9-8651-AB50FA221F8A}"/>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122888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C651-E332-823E-F7C2-1AF35F02F41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8FB6C1-542F-0179-0EF3-E3FB401EB7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16C6C7-0B1D-306D-1B59-E350F98DEB3A}"/>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5" name="Footer Placeholder 4">
            <a:extLst>
              <a:ext uri="{FF2B5EF4-FFF2-40B4-BE49-F238E27FC236}">
                <a16:creationId xmlns:a16="http://schemas.microsoft.com/office/drawing/2014/main" id="{C3050A91-DD86-3623-8D3C-1BA67065C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C9030-000C-59AE-E99C-C78B358EE418}"/>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31582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B52A-3CFB-23BF-B4EB-BAC845FBCF2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DCFC2C-4E39-A2E2-46D3-18E5D88F616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0B6148-9583-20EB-1E2B-328A5EEEE2A4}"/>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5" name="Footer Placeholder 4">
            <a:extLst>
              <a:ext uri="{FF2B5EF4-FFF2-40B4-BE49-F238E27FC236}">
                <a16:creationId xmlns:a16="http://schemas.microsoft.com/office/drawing/2014/main" id="{881C1CD5-277E-3338-8515-B2F74D88D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DEA66-E3EF-1838-4DD3-35A8C866E9B3}"/>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2854179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bg2"/>
        </a:solidFill>
        <a:effectLst/>
      </p:bgPr>
    </p:bg>
    <p:spTree>
      <p:nvGrpSpPr>
        <p:cNvPr id="1" name=""/>
        <p:cNvGrpSpPr/>
        <p:nvPr/>
      </p:nvGrpSpPr>
      <p:grpSpPr>
        <a:xfrm>
          <a:off x="0" y="0"/>
          <a:ext cx="0" cy="0"/>
          <a:chOff x="0" y="0"/>
          <a:chExt cx="0" cy="0"/>
        </a:xfrm>
      </p:grpSpPr>
      <p:grpSp>
        <p:nvGrpSpPr>
          <p:cNvPr id="28" name="Bottom Right">
            <a:extLst>
              <a:ext uri="{FF2B5EF4-FFF2-40B4-BE49-F238E27FC236}">
                <a16:creationId xmlns:a16="http://schemas.microsoft.com/office/drawing/2014/main" id="{562BD150-E869-44AC-B0E8-35618F795B5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29" name="Freeform: Shape 28">
              <a:extLst>
                <a:ext uri="{FF2B5EF4-FFF2-40B4-BE49-F238E27FC236}">
                  <a16:creationId xmlns:a16="http://schemas.microsoft.com/office/drawing/2014/main" id="{FF918A15-3E7F-42BB-83AB-473EF76AB0CE}"/>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0" name="Graphic 157">
              <a:extLst>
                <a:ext uri="{FF2B5EF4-FFF2-40B4-BE49-F238E27FC236}">
                  <a16:creationId xmlns:a16="http://schemas.microsoft.com/office/drawing/2014/main" id="{1AA9D900-7A0C-4788-85E0-9329B727A14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33" name="Freeform: Shape 32">
                <a:extLst>
                  <a:ext uri="{FF2B5EF4-FFF2-40B4-BE49-F238E27FC236}">
                    <a16:creationId xmlns:a16="http://schemas.microsoft.com/office/drawing/2014/main" id="{839D0A43-40DB-4967-BF0C-05CB54D3DF2C}"/>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F6C7E54F-930C-4B8D-9CE6-DCC37269B13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A4F6F66D-CC67-443B-9CB5-FFD695ED451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6B392295-CB7C-4805-B4B1-AC7531AC270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91ADCAAB-0B5C-4495-8D5D-32C87A21407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8F02E2A1-7B5F-4C33-98CD-98E24B61EFF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7577F4AD-5552-4A2F-A3FA-67834BF96FB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31" name="Freeform: Shape 30">
              <a:extLst>
                <a:ext uri="{FF2B5EF4-FFF2-40B4-BE49-F238E27FC236}">
                  <a16:creationId xmlns:a16="http://schemas.microsoft.com/office/drawing/2014/main" id="{C17EE90C-247C-4F8E-9B86-BD7E31F126A3}"/>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itle 1">
            <a:extLst>
              <a:ext uri="{FF2B5EF4-FFF2-40B4-BE49-F238E27FC236}">
                <a16:creationId xmlns:a16="http://schemas.microsoft.com/office/drawing/2014/main" id="{985E1522-3C37-44A6-81DC-1BF369AF0B54}"/>
              </a:ext>
            </a:extLst>
          </p:cNvPr>
          <p:cNvSpPr>
            <a:spLocks noGrp="1"/>
          </p:cNvSpPr>
          <p:nvPr>
            <p:ph type="ctrTitle"/>
          </p:nvPr>
        </p:nvSpPr>
        <p:spPr>
          <a:xfrm>
            <a:off x="996275" y="4098524"/>
            <a:ext cx="5996628" cy="2226076"/>
          </a:xfrm>
          <a:prstGeom prst="rect">
            <a:avLst/>
          </a:prstGeom>
        </p:spPr>
        <p:txBody>
          <a:bodyPr anchor="ctr">
            <a:normAutofit/>
          </a:bodyPr>
          <a:lstStyle/>
          <a:p>
            <a:pPr algn="l"/>
            <a:endParaRPr lang="en-US" sz="5400" dirty="0">
              <a:cs typeface="Posterama" panose="020B0504020200020000" pitchFamily="34" charset="0"/>
            </a:endParaRPr>
          </a:p>
        </p:txBody>
      </p:sp>
      <p:sp>
        <p:nvSpPr>
          <p:cNvPr id="44" name="Subtitle 2">
            <a:extLst>
              <a:ext uri="{FF2B5EF4-FFF2-40B4-BE49-F238E27FC236}">
                <a16:creationId xmlns:a16="http://schemas.microsoft.com/office/drawing/2014/main" id="{5048357E-69C2-4F32-8C47-3D84340F6190}"/>
              </a:ext>
            </a:extLst>
          </p:cNvPr>
          <p:cNvSpPr>
            <a:spLocks noGrp="1"/>
          </p:cNvSpPr>
          <p:nvPr>
            <p:ph type="subTitle" idx="1"/>
          </p:nvPr>
        </p:nvSpPr>
        <p:spPr>
          <a:xfrm>
            <a:off x="7185430" y="4085112"/>
            <a:ext cx="3997745" cy="2228758"/>
          </a:xfrm>
          <a:prstGeom prst="rect">
            <a:avLst/>
          </a:prstGeom>
        </p:spPr>
        <p:txBody>
          <a:bodyPr anchor="ctr"/>
          <a:lstStyle/>
          <a:p>
            <a:pPr algn="l">
              <a:lnSpc>
                <a:spcPct val="110000"/>
              </a:lnSpc>
            </a:pPr>
            <a:endParaRPr lang="en-US" sz="2200" dirty="0">
              <a:cs typeface="Segoe UI Semilight" panose="020B0402040204020203" pitchFamily="34" charset="0"/>
            </a:endParaRPr>
          </a:p>
        </p:txBody>
      </p:sp>
      <p:sp>
        <p:nvSpPr>
          <p:cNvPr id="63" name="Date Placeholder 8">
            <a:extLst>
              <a:ext uri="{FF2B5EF4-FFF2-40B4-BE49-F238E27FC236}">
                <a16:creationId xmlns:a16="http://schemas.microsoft.com/office/drawing/2014/main" id="{0CB3C12F-97EC-48F0-B4FC-924D91ECF3A6}"/>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64" name="Footer Placeholder 9">
            <a:extLst>
              <a:ext uri="{FF2B5EF4-FFF2-40B4-BE49-F238E27FC236}">
                <a16:creationId xmlns:a16="http://schemas.microsoft.com/office/drawing/2014/main" id="{E3780E67-8AD7-4AB6-880C-281395A8EE02}"/>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65" name="Slide Number Placeholder 10">
            <a:extLst>
              <a:ext uri="{FF2B5EF4-FFF2-40B4-BE49-F238E27FC236}">
                <a16:creationId xmlns:a16="http://schemas.microsoft.com/office/drawing/2014/main" id="{28F5F854-E7C5-4C18-A6E1-ECEF9BDE586F}"/>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69" name="Picture Placeholder 68">
            <a:extLst>
              <a:ext uri="{FF2B5EF4-FFF2-40B4-BE49-F238E27FC236}">
                <a16:creationId xmlns:a16="http://schemas.microsoft.com/office/drawing/2014/main" id="{22FBEE11-58B3-429A-8DAC-6A64A613383D}"/>
              </a:ext>
            </a:extLst>
          </p:cNvPr>
          <p:cNvSpPr>
            <a:spLocks noGrp="1"/>
          </p:cNvSpPr>
          <p:nvPr>
            <p:ph type="pic" sz="quarter" idx="13" hasCustomPrompt="1"/>
          </p:nvPr>
        </p:nvSpPr>
        <p:spPr>
          <a:xfrm>
            <a:off x="619842" y="0"/>
            <a:ext cx="11084189" cy="3854030"/>
          </a:xfrm>
          <a:custGeom>
            <a:avLst/>
            <a:gdLst>
              <a:gd name="connsiteX0" fmla="*/ 0 w 11084189"/>
              <a:gd name="connsiteY0" fmla="*/ 0 h 3854030"/>
              <a:gd name="connsiteX1" fmla="*/ 11084189 w 11084189"/>
              <a:gd name="connsiteY1" fmla="*/ 0 h 3854030"/>
              <a:gd name="connsiteX2" fmla="*/ 11061525 w 11084189"/>
              <a:gd name="connsiteY2" fmla="*/ 105743 h 3854030"/>
              <a:gd name="connsiteX3" fmla="*/ 5542094 w 11084189"/>
              <a:gd name="connsiteY3" fmla="*/ 3854030 h 3854030"/>
              <a:gd name="connsiteX4" fmla="*/ 22663 w 11084189"/>
              <a:gd name="connsiteY4" fmla="*/ 105743 h 385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4189" h="3854030">
                <a:moveTo>
                  <a:pt x="0" y="0"/>
                </a:moveTo>
                <a:lnTo>
                  <a:pt x="11084189" y="0"/>
                </a:lnTo>
                <a:lnTo>
                  <a:pt x="11061525" y="105743"/>
                </a:lnTo>
                <a:cubicBezTo>
                  <a:pt x="10536186" y="2244886"/>
                  <a:pt x="8264668" y="3854030"/>
                  <a:pt x="5542094" y="3854030"/>
                </a:cubicBezTo>
                <a:cubicBezTo>
                  <a:pt x="2819520" y="3854030"/>
                  <a:pt x="548002" y="2244886"/>
                  <a:pt x="22663" y="105743"/>
                </a:cubicBezTo>
                <a:close/>
              </a:path>
            </a:pathLst>
          </a:custGeom>
        </p:spPr>
        <p:txBody>
          <a:bodyPr wrap="square" anchor="ctr">
            <a:noAutofit/>
          </a:bodyPr>
          <a:lstStyle>
            <a:lvl1pPr marL="0" indent="0" algn="ctr">
              <a:buNone/>
              <a:defRPr sz="2000"/>
            </a:lvl1pPr>
          </a:lstStyle>
          <a:p>
            <a:r>
              <a:rPr lang="en-US" dirty="0"/>
              <a:t>Insert photo here</a:t>
            </a:r>
          </a:p>
        </p:txBody>
      </p:sp>
      <p:grpSp>
        <p:nvGrpSpPr>
          <p:cNvPr id="14" name="Top Left">
            <a:extLst>
              <a:ext uri="{FF2B5EF4-FFF2-40B4-BE49-F238E27FC236}">
                <a16:creationId xmlns:a16="http://schemas.microsoft.com/office/drawing/2014/main" id="{33360105-7353-4ECE-84E2-90AB638A30BC}"/>
              </a:ext>
              <a:ext uri="{C183D7F6-B498-43B3-948B-1728B52AA6E4}">
                <adec:decorative xmlns:adec="http://schemas.microsoft.com/office/drawing/2017/decorative" val="1"/>
              </a:ext>
            </a:extLst>
          </p:cNvPr>
          <p:cNvGrpSpPr/>
          <p:nvPr userDrawn="1"/>
        </p:nvGrpSpPr>
        <p:grpSpPr>
          <a:xfrm>
            <a:off x="10849" y="15178"/>
            <a:ext cx="2198951" cy="3331254"/>
            <a:chOff x="10849" y="15178"/>
            <a:chExt cx="2198951" cy="3331254"/>
          </a:xfrm>
        </p:grpSpPr>
        <p:sp>
          <p:nvSpPr>
            <p:cNvPr id="15" name="Freeform: Shape 14">
              <a:extLst>
                <a:ext uri="{FF2B5EF4-FFF2-40B4-BE49-F238E27FC236}">
                  <a16:creationId xmlns:a16="http://schemas.microsoft.com/office/drawing/2014/main" id="{9D5AB2A0-6800-4AD4-A205-3E8C1112BC3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12B26919-92C3-4374-AE4E-4317D65064C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46716C0-CAC5-41FA-B385-EBA8AFFDF128}"/>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BE7C1332-4CF7-41C1-ACC4-6C23744D478F}"/>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2C35C136-D3C6-42F1-840C-EE7B2BA3776E}"/>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BF98CB80-2DAC-44B7-B719-6DF8BC2DBB91}"/>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F0613FF3-B071-4C0E-B6E7-6815CCCC403A}"/>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2" name="Cross">
            <a:extLst>
              <a:ext uri="{FF2B5EF4-FFF2-40B4-BE49-F238E27FC236}">
                <a16:creationId xmlns:a16="http://schemas.microsoft.com/office/drawing/2014/main" id="{54409833-5EAC-4A40-B5BB-DE8282DD8E14}"/>
              </a:ext>
              <a:ext uri="{C183D7F6-B498-43B3-948B-1728B52AA6E4}">
                <adec:decorative xmlns:adec="http://schemas.microsoft.com/office/drawing/2017/decorative" val="1"/>
              </a:ext>
            </a:extLst>
          </p:cNvPr>
          <p:cNvGrpSpPr/>
          <p:nvPr userDrawn="1"/>
        </p:nvGrpSpPr>
        <p:grpSpPr>
          <a:xfrm>
            <a:off x="248476" y="143843"/>
            <a:ext cx="118872" cy="118872"/>
            <a:chOff x="1175347" y="3733800"/>
            <a:chExt cx="118872" cy="118872"/>
          </a:xfrm>
        </p:grpSpPr>
        <p:cxnSp>
          <p:nvCxnSpPr>
            <p:cNvPr id="23" name="Straight Connector 22">
              <a:extLst>
                <a:ext uri="{FF2B5EF4-FFF2-40B4-BE49-F238E27FC236}">
                  <a16:creationId xmlns:a16="http://schemas.microsoft.com/office/drawing/2014/main" id="{7B9F7703-741D-4FB8-8620-F3BBFF5A0157}"/>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EC34E00B-1518-4EAC-A170-4D2B5C23FB64}"/>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5" name="Cross">
            <a:extLst>
              <a:ext uri="{FF2B5EF4-FFF2-40B4-BE49-F238E27FC236}">
                <a16:creationId xmlns:a16="http://schemas.microsoft.com/office/drawing/2014/main" id="{CFFED490-4247-4E3E-8A2E-5AF8A14E680E}"/>
              </a:ext>
              <a:ext uri="{C183D7F6-B498-43B3-948B-1728B52AA6E4}">
                <adec:decorative xmlns:adec="http://schemas.microsoft.com/office/drawing/2017/decorative" val="1"/>
              </a:ext>
            </a:extLst>
          </p:cNvPr>
          <p:cNvGrpSpPr/>
          <p:nvPr userDrawn="1"/>
        </p:nvGrpSpPr>
        <p:grpSpPr>
          <a:xfrm>
            <a:off x="400876" y="296243"/>
            <a:ext cx="118872" cy="118872"/>
            <a:chOff x="1175347" y="3733800"/>
            <a:chExt cx="118872" cy="118872"/>
          </a:xfrm>
        </p:grpSpPr>
        <p:cxnSp>
          <p:nvCxnSpPr>
            <p:cNvPr id="26" name="Straight Connector 25">
              <a:extLst>
                <a:ext uri="{FF2B5EF4-FFF2-40B4-BE49-F238E27FC236}">
                  <a16:creationId xmlns:a16="http://schemas.microsoft.com/office/drawing/2014/main" id="{FA378251-A149-4A27-9D43-C6E87A300F23}"/>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37ADD3F7-FA3D-4A72-B8B3-3FCBBFCB0ACF}"/>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12170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2 Column">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BBD4F959-5EA4-4F76-B85B-21D723B3B3A7}"/>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5" name="Freeform: Shape 4">
              <a:extLst>
                <a:ext uri="{FF2B5EF4-FFF2-40B4-BE49-F238E27FC236}">
                  <a16:creationId xmlns:a16="http://schemas.microsoft.com/office/drawing/2014/main" id="{FEA59C57-9D10-43F2-A117-CF056B0EE083}"/>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15FBE050-1863-42EC-8923-851534803290}"/>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7" name="Freeform: Shape 6">
              <a:extLst>
                <a:ext uri="{FF2B5EF4-FFF2-40B4-BE49-F238E27FC236}">
                  <a16:creationId xmlns:a16="http://schemas.microsoft.com/office/drawing/2014/main" id="{53B1833D-57B2-41AD-9621-7D5A33B79274}"/>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D76CF914-CBD8-4950-AC92-B6D0618B9537}"/>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9C115E25-746D-4185-9005-7A0A71516E6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43669368-7C2F-4AAB-8948-A821629A7F57}"/>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11" name="Freeform: Shape 10">
              <a:extLst>
                <a:ext uri="{FF2B5EF4-FFF2-40B4-BE49-F238E27FC236}">
                  <a16:creationId xmlns:a16="http://schemas.microsoft.com/office/drawing/2014/main" id="{0CA60BEC-2BDB-42C0-8A61-4653057BEE3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2" name="Freeform: Shape 11">
              <a:extLst>
                <a:ext uri="{FF2B5EF4-FFF2-40B4-BE49-F238E27FC236}">
                  <a16:creationId xmlns:a16="http://schemas.microsoft.com/office/drawing/2014/main" id="{4C734BC0-49E3-41A4-AB17-D87FF2D36F92}"/>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3" name="Title 1">
            <a:extLst>
              <a:ext uri="{FF2B5EF4-FFF2-40B4-BE49-F238E27FC236}">
                <a16:creationId xmlns:a16="http://schemas.microsoft.com/office/drawing/2014/main" id="{82113BB3-DE71-4C25-A6D0-241EC8A2B699}"/>
              </a:ext>
            </a:extLst>
          </p:cNvPr>
          <p:cNvSpPr>
            <a:spLocks noGrp="1"/>
          </p:cNvSpPr>
          <p:nvPr>
            <p:ph type="title"/>
          </p:nvPr>
        </p:nvSpPr>
        <p:spPr>
          <a:xfrm>
            <a:off x="1198182" y="559814"/>
            <a:ext cx="9795636" cy="1335662"/>
          </a:xfrm>
          <a:prstGeom prst="rect">
            <a:avLst/>
          </a:prstGeom>
        </p:spPr>
        <p:txBody>
          <a:bodyPr/>
          <a:lstStyle>
            <a:lvl1pPr algn="ctr">
              <a:defRPr/>
            </a:lvl1pPr>
          </a:lstStyle>
          <a:p>
            <a:pPr>
              <a:lnSpc>
                <a:spcPct val="100000"/>
              </a:lnSpc>
            </a:pPr>
            <a:endParaRPr lang="en-US" dirty="0"/>
          </a:p>
        </p:txBody>
      </p:sp>
      <p:sp>
        <p:nvSpPr>
          <p:cNvPr id="31" name="Text Placeholder 30">
            <a:extLst>
              <a:ext uri="{FF2B5EF4-FFF2-40B4-BE49-F238E27FC236}">
                <a16:creationId xmlns:a16="http://schemas.microsoft.com/office/drawing/2014/main" id="{DD0D7D96-3677-493A-BA3B-CCC0ACA7D505}"/>
              </a:ext>
            </a:extLst>
          </p:cNvPr>
          <p:cNvSpPr>
            <a:spLocks noGrp="1"/>
          </p:cNvSpPr>
          <p:nvPr>
            <p:ph type="body" sz="quarter" idx="13" hasCustomPrompt="1"/>
          </p:nvPr>
        </p:nvSpPr>
        <p:spPr>
          <a:xfrm>
            <a:off x="1195388" y="2107496"/>
            <a:ext cx="4756714"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14" name="Content Placeholder 2">
            <a:extLst>
              <a:ext uri="{FF2B5EF4-FFF2-40B4-BE49-F238E27FC236}">
                <a16:creationId xmlns:a16="http://schemas.microsoft.com/office/drawing/2014/main" id="{0C164B7E-5CDD-4C49-94D6-CBB9803DD173}"/>
              </a:ext>
            </a:extLst>
          </p:cNvPr>
          <p:cNvSpPr>
            <a:spLocks noGrp="1"/>
          </p:cNvSpPr>
          <p:nvPr>
            <p:ph idx="1"/>
          </p:nvPr>
        </p:nvSpPr>
        <p:spPr>
          <a:xfrm>
            <a:off x="1195281" y="2717782"/>
            <a:ext cx="4745568" cy="3365605"/>
          </a:xfrm>
          <a:prstGeom prst="rect">
            <a:avLst/>
          </a:prstGeom>
        </p:spPr>
        <p:txBody>
          <a:bodyPr>
            <a:normAutofit/>
          </a:bodyPr>
          <a:lstStyle>
            <a:lvl1pPr>
              <a:lnSpc>
                <a:spcPct val="100000"/>
              </a:lnSpc>
              <a:defRPr sz="1800"/>
            </a:lvl1pPr>
          </a:lstStyle>
          <a:p>
            <a:pPr>
              <a:lnSpc>
                <a:spcPct val="110000"/>
              </a:lnSpc>
            </a:pPr>
            <a:endParaRPr lang="en-US" sz="1800" dirty="0"/>
          </a:p>
        </p:txBody>
      </p:sp>
      <p:grpSp>
        <p:nvGrpSpPr>
          <p:cNvPr id="17" name="Bottom Right">
            <a:extLst>
              <a:ext uri="{FF2B5EF4-FFF2-40B4-BE49-F238E27FC236}">
                <a16:creationId xmlns:a16="http://schemas.microsoft.com/office/drawing/2014/main" id="{FDEE985A-E675-4CC8-AB6B-94F735668B73}"/>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8" name="Freeform: Shape 17">
              <a:extLst>
                <a:ext uri="{FF2B5EF4-FFF2-40B4-BE49-F238E27FC236}">
                  <a16:creationId xmlns:a16="http://schemas.microsoft.com/office/drawing/2014/main" id="{7FC5E817-3F3A-422C-88A5-0EDF0234DCA8}"/>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aphic 157">
              <a:extLst>
                <a:ext uri="{FF2B5EF4-FFF2-40B4-BE49-F238E27FC236}">
                  <a16:creationId xmlns:a16="http://schemas.microsoft.com/office/drawing/2014/main" id="{121B83E4-00E3-40BA-9880-8A0D84CD3BE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1" name="Freeform: Shape 20">
                <a:extLst>
                  <a:ext uri="{FF2B5EF4-FFF2-40B4-BE49-F238E27FC236}">
                    <a16:creationId xmlns:a16="http://schemas.microsoft.com/office/drawing/2014/main" id="{DB568EA9-E3D2-4FE2-A215-56181CD8DC0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286325F6-B50A-451C-9242-76F44D08BCD0}"/>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0BD3EC36-E2A2-4E31-9B9A-DB99BCB1FFC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2B0C0B52-C62D-4870-95FC-E7220087499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EA1BC770-E7E8-4B4C-9E44-AF28FF3478C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2DFC082B-D4DC-4554-BD0D-A01C683AD833}"/>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ECEA946C-6AE4-4E0A-9096-BA3FFF9956E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0" name="Freeform: Shape 19">
              <a:extLst>
                <a:ext uri="{FF2B5EF4-FFF2-40B4-BE49-F238E27FC236}">
                  <a16:creationId xmlns:a16="http://schemas.microsoft.com/office/drawing/2014/main" id="{EC0D7998-F951-4D21-85A4-F7F8086219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6" name="Text Placeholder 30">
            <a:extLst>
              <a:ext uri="{FF2B5EF4-FFF2-40B4-BE49-F238E27FC236}">
                <a16:creationId xmlns:a16="http://schemas.microsoft.com/office/drawing/2014/main" id="{9B5560C7-50D0-4CC5-AD89-48007BB98B11}"/>
              </a:ext>
            </a:extLst>
          </p:cNvPr>
          <p:cNvSpPr>
            <a:spLocks noGrp="1"/>
          </p:cNvSpPr>
          <p:nvPr>
            <p:ph type="body" sz="quarter" idx="15" hasCustomPrompt="1"/>
          </p:nvPr>
        </p:nvSpPr>
        <p:spPr>
          <a:xfrm>
            <a:off x="6243612" y="2107388"/>
            <a:ext cx="4756714"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35" name="Content Placeholder 2">
            <a:extLst>
              <a:ext uri="{FF2B5EF4-FFF2-40B4-BE49-F238E27FC236}">
                <a16:creationId xmlns:a16="http://schemas.microsoft.com/office/drawing/2014/main" id="{18AD3389-AD6B-43DD-A8D3-747CC5638441}"/>
              </a:ext>
            </a:extLst>
          </p:cNvPr>
          <p:cNvSpPr>
            <a:spLocks noGrp="1"/>
          </p:cNvSpPr>
          <p:nvPr>
            <p:ph idx="14"/>
          </p:nvPr>
        </p:nvSpPr>
        <p:spPr>
          <a:xfrm>
            <a:off x="6243505" y="2717674"/>
            <a:ext cx="4745568" cy="3365605"/>
          </a:xfrm>
          <a:prstGeom prst="rect">
            <a:avLst/>
          </a:prstGeom>
        </p:spPr>
        <p:txBody>
          <a:bodyPr>
            <a:normAutofit/>
          </a:bodyPr>
          <a:lstStyle>
            <a:lvl1pPr>
              <a:lnSpc>
                <a:spcPct val="100000"/>
              </a:lnSpc>
              <a:defRPr sz="1800"/>
            </a:lvl1pPr>
          </a:lstStyle>
          <a:p>
            <a:pPr>
              <a:lnSpc>
                <a:spcPct val="110000"/>
              </a:lnSpc>
            </a:pPr>
            <a:endParaRPr lang="en-US" sz="1800" dirty="0"/>
          </a:p>
        </p:txBody>
      </p:sp>
      <p:sp>
        <p:nvSpPr>
          <p:cNvPr id="32" name="Date Placeholder 8">
            <a:extLst>
              <a:ext uri="{FF2B5EF4-FFF2-40B4-BE49-F238E27FC236}">
                <a16:creationId xmlns:a16="http://schemas.microsoft.com/office/drawing/2014/main" id="{20D0392A-9FDF-463E-8831-4E691425672A}"/>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33" name="Footer Placeholder 9">
            <a:extLst>
              <a:ext uri="{FF2B5EF4-FFF2-40B4-BE49-F238E27FC236}">
                <a16:creationId xmlns:a16="http://schemas.microsoft.com/office/drawing/2014/main" id="{1DDEDA5B-5F9E-4C6B-A89B-05B29AF7AB9C}"/>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34" name="Slide Number Placeholder 10">
            <a:extLst>
              <a:ext uri="{FF2B5EF4-FFF2-40B4-BE49-F238E27FC236}">
                <a16:creationId xmlns:a16="http://schemas.microsoft.com/office/drawing/2014/main" id="{C8ED2EA9-7B76-428A-B33B-166EFA2452C0}"/>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743444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Pr>
        <a:solidFill>
          <a:schemeClr val="bg2"/>
        </a:solidFill>
        <a:effectLst/>
      </p:bgPr>
    </p:bg>
    <p:spTree>
      <p:nvGrpSpPr>
        <p:cNvPr id="1" name=""/>
        <p:cNvGrpSpPr/>
        <p:nvPr/>
      </p:nvGrpSpPr>
      <p:grpSpPr>
        <a:xfrm>
          <a:off x="0" y="0"/>
          <a:ext cx="0" cy="0"/>
          <a:chOff x="0" y="0"/>
          <a:chExt cx="0" cy="0"/>
        </a:xfrm>
      </p:grpSpPr>
      <p:grpSp>
        <p:nvGrpSpPr>
          <p:cNvPr id="8" name="Top left">
            <a:extLst>
              <a:ext uri="{FF2B5EF4-FFF2-40B4-BE49-F238E27FC236}">
                <a16:creationId xmlns:a16="http://schemas.microsoft.com/office/drawing/2014/main" id="{E7C1007A-38A4-44A0-BF98-887471DFFB32}"/>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9" name="Freeform: Shape 8">
              <a:extLst>
                <a:ext uri="{FF2B5EF4-FFF2-40B4-BE49-F238E27FC236}">
                  <a16:creationId xmlns:a16="http://schemas.microsoft.com/office/drawing/2014/main" id="{FFC8DFC3-A77D-4047-89B1-5A9587DD92E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Freeform: Shape 9">
              <a:extLst>
                <a:ext uri="{FF2B5EF4-FFF2-40B4-BE49-F238E27FC236}">
                  <a16:creationId xmlns:a16="http://schemas.microsoft.com/office/drawing/2014/main" id="{5367B319-DB4D-49DE-8B1B-D2F94F892C83}"/>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9FB6224A-9986-4980-9954-62E88B4E23A7}"/>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84F0DA6F-4771-4DAA-B032-F2F1CD6D7FFF}"/>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12">
              <a:extLst>
                <a:ext uri="{FF2B5EF4-FFF2-40B4-BE49-F238E27FC236}">
                  <a16:creationId xmlns:a16="http://schemas.microsoft.com/office/drawing/2014/main" id="{6E826A14-FAD5-41CA-8B7E-B4938DC64FB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13">
              <a:extLst>
                <a:ext uri="{FF2B5EF4-FFF2-40B4-BE49-F238E27FC236}">
                  <a16:creationId xmlns:a16="http://schemas.microsoft.com/office/drawing/2014/main" id="{EAD248F0-8D25-4CDF-814F-87863C8D4959}"/>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4">
              <a:extLst>
                <a:ext uri="{FF2B5EF4-FFF2-40B4-BE49-F238E27FC236}">
                  <a16:creationId xmlns:a16="http://schemas.microsoft.com/office/drawing/2014/main" id="{AAE247D0-EA10-4307-A6D9-DC65CD33622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816F0BC8-01B3-4EA5-8D3C-D08A7083C40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7" name="Bottom Right">
            <a:extLst>
              <a:ext uri="{FF2B5EF4-FFF2-40B4-BE49-F238E27FC236}">
                <a16:creationId xmlns:a16="http://schemas.microsoft.com/office/drawing/2014/main" id="{3C4C6F91-040E-49E0-B048-C983B556B4CD}"/>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8" name="Graphic 157">
              <a:extLst>
                <a:ext uri="{FF2B5EF4-FFF2-40B4-BE49-F238E27FC236}">
                  <a16:creationId xmlns:a16="http://schemas.microsoft.com/office/drawing/2014/main" id="{5F735938-366A-4689-940D-6AC867D18968}"/>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0" name="Freeform: Shape 19">
                <a:extLst>
                  <a:ext uri="{FF2B5EF4-FFF2-40B4-BE49-F238E27FC236}">
                    <a16:creationId xmlns:a16="http://schemas.microsoft.com/office/drawing/2014/main" id="{082D0C32-CA40-4D76-A0AE-355F4EDE9E4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D4AA2F5B-1059-4660-A88B-0138D3DEA112}"/>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8DBAAE2E-B09E-47A6-88B0-3B386570963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2">
                <a:extLst>
                  <a:ext uri="{FF2B5EF4-FFF2-40B4-BE49-F238E27FC236}">
                    <a16:creationId xmlns:a16="http://schemas.microsoft.com/office/drawing/2014/main" id="{80123DD0-D648-4002-B4DD-748944CF16C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3">
                <a:extLst>
                  <a:ext uri="{FF2B5EF4-FFF2-40B4-BE49-F238E27FC236}">
                    <a16:creationId xmlns:a16="http://schemas.microsoft.com/office/drawing/2014/main" id="{B0FFF952-E585-449F-8014-AF83F5F6BF0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24">
                <a:extLst>
                  <a:ext uri="{FF2B5EF4-FFF2-40B4-BE49-F238E27FC236}">
                    <a16:creationId xmlns:a16="http://schemas.microsoft.com/office/drawing/2014/main" id="{60910C5D-897F-48B1-BECF-735BDC46365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25">
                <a:extLst>
                  <a:ext uri="{FF2B5EF4-FFF2-40B4-BE49-F238E27FC236}">
                    <a16:creationId xmlns:a16="http://schemas.microsoft.com/office/drawing/2014/main" id="{98633913-4C49-4FE2-A15B-78DE0FD2685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18">
              <a:extLst>
                <a:ext uri="{FF2B5EF4-FFF2-40B4-BE49-F238E27FC236}">
                  <a16:creationId xmlns:a16="http://schemas.microsoft.com/office/drawing/2014/main" id="{A9958AAF-ED1A-47A9-A07D-09465AFCF95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6" name="Picture Placeholder 44">
            <a:extLst>
              <a:ext uri="{FF2B5EF4-FFF2-40B4-BE49-F238E27FC236}">
                <a16:creationId xmlns:a16="http://schemas.microsoft.com/office/drawing/2014/main" id="{FA2F33D7-521D-4F09-A571-EC79B9DD0EEC}"/>
              </a:ext>
            </a:extLst>
          </p:cNvPr>
          <p:cNvSpPr>
            <a:spLocks noGrp="1"/>
          </p:cNvSpPr>
          <p:nvPr>
            <p:ph type="pic" sz="quarter" idx="13" hasCustomPrompt="1"/>
          </p:nvPr>
        </p:nvSpPr>
        <p:spPr>
          <a:xfrm>
            <a:off x="-2962" y="588461"/>
            <a:ext cx="12194962" cy="5724601"/>
          </a:xfrm>
          <a:prstGeom prst="rect">
            <a:avLst/>
          </a:prstGeom>
        </p:spPr>
        <p:txBody>
          <a:bodyPr anchor="ctr"/>
          <a:lstStyle>
            <a:lvl1pPr marL="0" indent="0" algn="ctr">
              <a:buNone/>
              <a:defRPr sz="2000"/>
            </a:lvl1pPr>
          </a:lstStyle>
          <a:p>
            <a:r>
              <a:rPr lang="en-US" dirty="0"/>
              <a:t>Insert photo here</a:t>
            </a:r>
          </a:p>
        </p:txBody>
      </p:sp>
      <p:sp>
        <p:nvSpPr>
          <p:cNvPr id="2" name="Title 1">
            <a:extLst>
              <a:ext uri="{FF2B5EF4-FFF2-40B4-BE49-F238E27FC236}">
                <a16:creationId xmlns:a16="http://schemas.microsoft.com/office/drawing/2014/main" id="{0B44AEF9-63A1-44CB-BD42-5FDC2C575D5E}"/>
              </a:ext>
            </a:extLst>
          </p:cNvPr>
          <p:cNvSpPr>
            <a:spLocks noGrp="1"/>
          </p:cNvSpPr>
          <p:nvPr>
            <p:ph type="title" hasCustomPrompt="1"/>
          </p:nvPr>
        </p:nvSpPr>
        <p:spPr>
          <a:xfrm>
            <a:off x="7434263" y="1506070"/>
            <a:ext cx="4456111" cy="3135405"/>
          </a:xfrm>
          <a:prstGeom prst="rect">
            <a:avLst/>
          </a:prstGeom>
        </p:spPr>
        <p:txBody>
          <a:bodyPr/>
          <a:lstStyle>
            <a:lvl1pPr>
              <a:lnSpc>
                <a:spcPct val="110000"/>
              </a:lnSpc>
              <a:spcBef>
                <a:spcPts val="1000"/>
              </a:spcBef>
              <a:defRPr sz="4000">
                <a:solidFill>
                  <a:schemeClr val="bg1"/>
                </a:solidFill>
                <a:effectLst>
                  <a:outerShdw blurRad="38100" dist="38100" dir="2700000" algn="tl">
                    <a:srgbClr val="000000">
                      <a:alpha val="43137"/>
                    </a:srgbClr>
                  </a:outerShdw>
                </a:effectLst>
              </a:defRPr>
            </a:lvl1pPr>
          </a:lstStyle>
          <a:p>
            <a:r>
              <a:rPr lang="en-US" dirty="0"/>
              <a:t>Click to add text</a:t>
            </a:r>
          </a:p>
        </p:txBody>
      </p:sp>
      <p:sp>
        <p:nvSpPr>
          <p:cNvPr id="52" name="Text Placeholder 50">
            <a:extLst>
              <a:ext uri="{FF2B5EF4-FFF2-40B4-BE49-F238E27FC236}">
                <a16:creationId xmlns:a16="http://schemas.microsoft.com/office/drawing/2014/main" id="{5C6D6C0E-14CB-497A-A6C2-E067A88FA53A}"/>
              </a:ext>
            </a:extLst>
          </p:cNvPr>
          <p:cNvSpPr>
            <a:spLocks noGrp="1"/>
          </p:cNvSpPr>
          <p:nvPr>
            <p:ph type="body" sz="quarter" idx="15" hasCustomPrompt="1"/>
          </p:nvPr>
        </p:nvSpPr>
        <p:spPr>
          <a:xfrm>
            <a:off x="7434263" y="4778001"/>
            <a:ext cx="4430712" cy="971924"/>
          </a:xfrm>
          <a:prstGeom prst="rect">
            <a:avLst/>
          </a:prstGeom>
        </p:spPr>
        <p:txBody>
          <a:bodyPr/>
          <a:lstStyle>
            <a:lvl1pPr marL="0" indent="0">
              <a:buNone/>
              <a:defRPr sz="2800">
                <a:solidFill>
                  <a:schemeClr val="bg1"/>
                </a:solidFill>
                <a:effectLst>
                  <a:outerShdw blurRad="38100" dist="38100" dir="2700000" algn="tl">
                    <a:srgbClr val="000000">
                      <a:alpha val="43137"/>
                    </a:srgbClr>
                  </a:outerShdw>
                </a:effectLst>
                <a:latin typeface="+mj-lt"/>
              </a:defRPr>
            </a:lvl1pPr>
          </a:lstStyle>
          <a:p>
            <a:pPr lvl="0"/>
            <a:r>
              <a:rPr lang="en-US" dirty="0"/>
              <a:t>Click to subtitle</a:t>
            </a:r>
          </a:p>
        </p:txBody>
      </p:sp>
      <p:sp>
        <p:nvSpPr>
          <p:cNvPr id="47" name="Date Placeholder 8">
            <a:extLst>
              <a:ext uri="{FF2B5EF4-FFF2-40B4-BE49-F238E27FC236}">
                <a16:creationId xmlns:a16="http://schemas.microsoft.com/office/drawing/2014/main" id="{57880508-D524-4D72-B2D9-3EABCCBA5C93}"/>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48" name="Footer Placeholder 9">
            <a:extLst>
              <a:ext uri="{FF2B5EF4-FFF2-40B4-BE49-F238E27FC236}">
                <a16:creationId xmlns:a16="http://schemas.microsoft.com/office/drawing/2014/main" id="{FC67283E-EA51-43E9-A8CE-4D01EABCAB00}"/>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49" name="Slide Number Placeholder 10">
            <a:extLst>
              <a:ext uri="{FF2B5EF4-FFF2-40B4-BE49-F238E27FC236}">
                <a16:creationId xmlns:a16="http://schemas.microsoft.com/office/drawing/2014/main" id="{5008A3F2-2B1F-4E12-8D14-128006A2F571}"/>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498927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meline">
    <p:bg>
      <p:bgPr>
        <a:solidFill>
          <a:schemeClr val="bg2"/>
        </a:solidFill>
        <a:effectLst/>
      </p:bgPr>
    </p:bg>
    <p:spTree>
      <p:nvGrpSpPr>
        <p:cNvPr id="1" name=""/>
        <p:cNvGrpSpPr/>
        <p:nvPr/>
      </p:nvGrpSpPr>
      <p:grpSpPr>
        <a:xfrm>
          <a:off x="0" y="0"/>
          <a:ext cx="0" cy="0"/>
          <a:chOff x="0" y="0"/>
          <a:chExt cx="0" cy="0"/>
        </a:xfrm>
      </p:grpSpPr>
      <p:grpSp>
        <p:nvGrpSpPr>
          <p:cNvPr id="4" name="Top left">
            <a:extLst>
              <a:ext uri="{FF2B5EF4-FFF2-40B4-BE49-F238E27FC236}">
                <a16:creationId xmlns:a16="http://schemas.microsoft.com/office/drawing/2014/main" id="{2FFEA91A-0EFC-48F7-B7D5-80A0E1B7623B}"/>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516EB67A-55A4-4D1D-925D-7970028D95E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E5E55AEF-DB73-4710-9416-FEB3FD97C15C}"/>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FD2908CE-9399-4B3D-AA3B-9C535EF8B4A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8639D73A-BE27-4C16-844B-7258A8A1117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1A76B215-E0A3-46C3-9D5F-9365987E538A}"/>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C6EC2A41-C8B0-4DAF-963A-25A1129447CA}"/>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BA7290A1-550E-4C14-9692-08A32E70131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2C1450BD-4122-4D86-ABD1-F26F1194C6E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 name="Bottom Right">
            <a:extLst>
              <a:ext uri="{FF2B5EF4-FFF2-40B4-BE49-F238E27FC236}">
                <a16:creationId xmlns:a16="http://schemas.microsoft.com/office/drawing/2014/main" id="{BE4E36A0-93C4-40C8-8EEF-C463BBC763FF}"/>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14" name="Graphic 157">
              <a:extLst>
                <a:ext uri="{FF2B5EF4-FFF2-40B4-BE49-F238E27FC236}">
                  <a16:creationId xmlns:a16="http://schemas.microsoft.com/office/drawing/2014/main" id="{1CCF8ACD-1787-41D1-B29E-E10FAE03308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6" name="Freeform: Shape 15">
                <a:extLst>
                  <a:ext uri="{FF2B5EF4-FFF2-40B4-BE49-F238E27FC236}">
                    <a16:creationId xmlns:a16="http://schemas.microsoft.com/office/drawing/2014/main" id="{C622B3C7-2A88-4657-8DEC-962E52F43F11}"/>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6">
                <a:extLst>
                  <a:ext uri="{FF2B5EF4-FFF2-40B4-BE49-F238E27FC236}">
                    <a16:creationId xmlns:a16="http://schemas.microsoft.com/office/drawing/2014/main" id="{5C36A0C0-7D0D-4D1D-9316-224CF1A823A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D8D15477-C8B6-4ADB-BD54-698A9B5915EB}"/>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18">
                <a:extLst>
                  <a:ext uri="{FF2B5EF4-FFF2-40B4-BE49-F238E27FC236}">
                    <a16:creationId xmlns:a16="http://schemas.microsoft.com/office/drawing/2014/main" id="{20A4C13F-5758-4BE4-9925-C6E35301C4B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9">
                <a:extLst>
                  <a:ext uri="{FF2B5EF4-FFF2-40B4-BE49-F238E27FC236}">
                    <a16:creationId xmlns:a16="http://schemas.microsoft.com/office/drawing/2014/main" id="{C9A29BFA-3801-4847-A1E1-87A32423B40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20">
                <a:extLst>
                  <a:ext uri="{FF2B5EF4-FFF2-40B4-BE49-F238E27FC236}">
                    <a16:creationId xmlns:a16="http://schemas.microsoft.com/office/drawing/2014/main" id="{20C42F85-0FBE-48C0-A629-8BC17C93C2FB}"/>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21">
                <a:extLst>
                  <a:ext uri="{FF2B5EF4-FFF2-40B4-BE49-F238E27FC236}">
                    <a16:creationId xmlns:a16="http://schemas.microsoft.com/office/drawing/2014/main" id="{2E443C38-4EE5-4E5F-ADF6-66502151DB3F}"/>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Freeform: Shape 14">
              <a:extLst>
                <a:ext uri="{FF2B5EF4-FFF2-40B4-BE49-F238E27FC236}">
                  <a16:creationId xmlns:a16="http://schemas.microsoft.com/office/drawing/2014/main" id="{F754DE6C-441A-4CEF-B2BF-E2755FD916C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Title 1">
            <a:extLst>
              <a:ext uri="{FF2B5EF4-FFF2-40B4-BE49-F238E27FC236}">
                <a16:creationId xmlns:a16="http://schemas.microsoft.com/office/drawing/2014/main" id="{4E5B71B3-BF16-460A-B638-D1A604335869}"/>
              </a:ext>
            </a:extLst>
          </p:cNvPr>
          <p:cNvSpPr>
            <a:spLocks noGrp="1"/>
          </p:cNvSpPr>
          <p:nvPr>
            <p:ph type="title"/>
          </p:nvPr>
        </p:nvSpPr>
        <p:spPr>
          <a:xfrm>
            <a:off x="1198181" y="4625685"/>
            <a:ext cx="9988166" cy="1495403"/>
          </a:xfrm>
          <a:prstGeom prst="rect">
            <a:avLst/>
          </a:prstGeom>
        </p:spPr>
        <p:txBody>
          <a:bodyPr anchor="ctr"/>
          <a:lstStyle/>
          <a:p>
            <a:pPr>
              <a:lnSpc>
                <a:spcPct val="100000"/>
              </a:lnSpc>
            </a:pPr>
            <a:endParaRPr lang="en-US" dirty="0"/>
          </a:p>
        </p:txBody>
      </p:sp>
      <p:sp>
        <p:nvSpPr>
          <p:cNvPr id="24" name="Date Placeholder 8">
            <a:extLst>
              <a:ext uri="{FF2B5EF4-FFF2-40B4-BE49-F238E27FC236}">
                <a16:creationId xmlns:a16="http://schemas.microsoft.com/office/drawing/2014/main" id="{9571135A-2E5D-477D-B14A-2B9AA4555399}"/>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5" name="Footer Placeholder 9">
            <a:extLst>
              <a:ext uri="{FF2B5EF4-FFF2-40B4-BE49-F238E27FC236}">
                <a16:creationId xmlns:a16="http://schemas.microsoft.com/office/drawing/2014/main" id="{13453AD8-C108-4346-9519-C496F8B0E217}"/>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26" name="Slide Number Placeholder 10">
            <a:extLst>
              <a:ext uri="{FF2B5EF4-FFF2-40B4-BE49-F238E27FC236}">
                <a16:creationId xmlns:a16="http://schemas.microsoft.com/office/drawing/2014/main" id="{EBB5DBC4-2BAD-41DC-AFCC-11E01A842887}"/>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
        <p:nvSpPr>
          <p:cNvPr id="3" name="Content Placeholder 2">
            <a:extLst>
              <a:ext uri="{FF2B5EF4-FFF2-40B4-BE49-F238E27FC236}">
                <a16:creationId xmlns:a16="http://schemas.microsoft.com/office/drawing/2014/main" id="{0277A857-1402-4ABB-A7CC-9467704990C1}"/>
              </a:ext>
            </a:extLst>
          </p:cNvPr>
          <p:cNvSpPr>
            <a:spLocks noGrp="1"/>
          </p:cNvSpPr>
          <p:nvPr>
            <p:ph sz="quarter" idx="13"/>
          </p:nvPr>
        </p:nvSpPr>
        <p:spPr>
          <a:xfrm>
            <a:off x="641350" y="501650"/>
            <a:ext cx="10909300" cy="434975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118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ummary">
    <p:bg>
      <p:bgPr>
        <a:solidFill>
          <a:schemeClr val="bg2"/>
        </a:solidFill>
        <a:effectLst/>
      </p:bgPr>
    </p:bg>
    <p:spTree>
      <p:nvGrpSpPr>
        <p:cNvPr id="1" name=""/>
        <p:cNvGrpSpPr/>
        <p:nvPr/>
      </p:nvGrpSpPr>
      <p:grpSpPr>
        <a:xfrm>
          <a:off x="0" y="0"/>
          <a:ext cx="0" cy="0"/>
          <a:chOff x="0" y="0"/>
          <a:chExt cx="0" cy="0"/>
        </a:xfrm>
      </p:grpSpPr>
      <p:grpSp>
        <p:nvGrpSpPr>
          <p:cNvPr id="17" name="Bottom Right">
            <a:extLst>
              <a:ext uri="{FF2B5EF4-FFF2-40B4-BE49-F238E27FC236}">
                <a16:creationId xmlns:a16="http://schemas.microsoft.com/office/drawing/2014/main" id="{87D6C0D7-A737-43ED-826C-2CA4342FDC1F}"/>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8" name="Freeform: Shape 17">
              <a:extLst>
                <a:ext uri="{FF2B5EF4-FFF2-40B4-BE49-F238E27FC236}">
                  <a16:creationId xmlns:a16="http://schemas.microsoft.com/office/drawing/2014/main" id="{CCA11D72-A324-4CBE-81EF-0749941030E0}"/>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9" name="Graphic 157">
              <a:extLst>
                <a:ext uri="{FF2B5EF4-FFF2-40B4-BE49-F238E27FC236}">
                  <a16:creationId xmlns:a16="http://schemas.microsoft.com/office/drawing/2014/main" id="{9D281BC3-CDBE-4B5A-BC91-05B7893FA143}"/>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21" name="Freeform: Shape 20">
                <a:extLst>
                  <a:ext uri="{FF2B5EF4-FFF2-40B4-BE49-F238E27FC236}">
                    <a16:creationId xmlns:a16="http://schemas.microsoft.com/office/drawing/2014/main" id="{161F2C16-D16B-4E77-A7C3-F034E339C8E3}"/>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6384EDC3-48C8-4B4E-9475-A04F1DD7E3F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2DE50AA-70A1-42B0-9A48-90179EFB9F8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45B8FC7-7430-4175-B520-9EBD801FD290}"/>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AB71D997-36EB-47F1-AA27-4D84A763072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37933934-0680-4A62-B61F-E3A67308AAD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E017FEEF-F8AC-41EC-ABC5-915B19B1AB9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0" name="Freeform: Shape 19">
              <a:extLst>
                <a:ext uri="{FF2B5EF4-FFF2-40B4-BE49-F238E27FC236}">
                  <a16:creationId xmlns:a16="http://schemas.microsoft.com/office/drawing/2014/main" id="{370A86BE-FF1E-4233-818E-C14D21E7BAA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7" name="Top Left">
            <a:extLst>
              <a:ext uri="{FF2B5EF4-FFF2-40B4-BE49-F238E27FC236}">
                <a16:creationId xmlns:a16="http://schemas.microsoft.com/office/drawing/2014/main" id="{A64EEEED-5E70-4887-BF25-521AD226CC77}"/>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8" name="Freeform: Shape 37">
              <a:extLst>
                <a:ext uri="{FF2B5EF4-FFF2-40B4-BE49-F238E27FC236}">
                  <a16:creationId xmlns:a16="http://schemas.microsoft.com/office/drawing/2014/main" id="{C91FCFBD-2F49-483C-B742-FF146DCA4FD1}"/>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Freeform: Shape 38">
              <a:extLst>
                <a:ext uri="{FF2B5EF4-FFF2-40B4-BE49-F238E27FC236}">
                  <a16:creationId xmlns:a16="http://schemas.microsoft.com/office/drawing/2014/main" id="{62F0911B-F120-4420-AA06-AD353E1767E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6F9966F6-9C92-4F47-B467-5A8E5ED4787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id="{C362B109-529A-404A-884A-8E710062A1A9}"/>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2" name="Freeform: Shape 41">
              <a:extLst>
                <a:ext uri="{FF2B5EF4-FFF2-40B4-BE49-F238E27FC236}">
                  <a16:creationId xmlns:a16="http://schemas.microsoft.com/office/drawing/2014/main" id="{AE9B88E9-C70C-4258-B3BA-A8779F3BE493}"/>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6255D292-A4F0-46F0-9AB1-39848FAB066C}"/>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D52C09E6-F356-45FC-BD84-6DCA0DA0B6D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5578C025-F0CB-42E1-9FCA-C1FD0EF38FE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46" name="Title 1">
            <a:extLst>
              <a:ext uri="{FF2B5EF4-FFF2-40B4-BE49-F238E27FC236}">
                <a16:creationId xmlns:a16="http://schemas.microsoft.com/office/drawing/2014/main" id="{56035778-0626-4342-AA4C-D8F9F76EE167}"/>
              </a:ext>
            </a:extLst>
          </p:cNvPr>
          <p:cNvSpPr>
            <a:spLocks noGrp="1"/>
          </p:cNvSpPr>
          <p:nvPr>
            <p:ph type="title"/>
          </p:nvPr>
        </p:nvSpPr>
        <p:spPr>
          <a:xfrm>
            <a:off x="1198182" y="559813"/>
            <a:ext cx="4987809" cy="1664573"/>
          </a:xfrm>
          <a:prstGeom prst="rect">
            <a:avLst/>
          </a:prstGeom>
        </p:spPr>
        <p:txBody>
          <a:bodyPr/>
          <a:lstStyle/>
          <a:p>
            <a:pPr>
              <a:lnSpc>
                <a:spcPct val="100000"/>
              </a:lnSpc>
            </a:pPr>
            <a:endParaRPr lang="en-US" dirty="0"/>
          </a:p>
        </p:txBody>
      </p:sp>
      <p:sp>
        <p:nvSpPr>
          <p:cNvPr id="47" name="Content Placeholder 2">
            <a:extLst>
              <a:ext uri="{FF2B5EF4-FFF2-40B4-BE49-F238E27FC236}">
                <a16:creationId xmlns:a16="http://schemas.microsoft.com/office/drawing/2014/main" id="{9698C764-7CE3-448C-B388-39B815517E51}"/>
              </a:ext>
            </a:extLst>
          </p:cNvPr>
          <p:cNvSpPr>
            <a:spLocks noGrp="1"/>
          </p:cNvSpPr>
          <p:nvPr>
            <p:ph idx="1"/>
          </p:nvPr>
        </p:nvSpPr>
        <p:spPr>
          <a:xfrm>
            <a:off x="1185756" y="2384474"/>
            <a:ext cx="4987488" cy="3728613"/>
          </a:xfrm>
          <a:prstGeom prst="rect">
            <a:avLst/>
          </a:prstGeom>
        </p:spPr>
        <p:txBody>
          <a:bodyPr>
            <a:normAutofit/>
          </a:bodyPr>
          <a:lstStyle>
            <a:lvl1pPr marL="0" indent="0">
              <a:lnSpc>
                <a:spcPct val="100000"/>
              </a:lnSpc>
              <a:buNone/>
              <a:defRPr sz="1800"/>
            </a:lvl1pPr>
          </a:lstStyle>
          <a:p>
            <a:pPr>
              <a:lnSpc>
                <a:spcPct val="110000"/>
              </a:lnSpc>
            </a:pPr>
            <a:endParaRPr lang="en-US" sz="1800" dirty="0"/>
          </a:p>
        </p:txBody>
      </p:sp>
      <p:sp>
        <p:nvSpPr>
          <p:cNvPr id="62" name="Picture Placeholder 61">
            <a:extLst>
              <a:ext uri="{FF2B5EF4-FFF2-40B4-BE49-F238E27FC236}">
                <a16:creationId xmlns:a16="http://schemas.microsoft.com/office/drawing/2014/main" id="{75903FF3-B1FC-4719-8686-C6F5099E3605}"/>
              </a:ext>
            </a:extLst>
          </p:cNvPr>
          <p:cNvSpPr>
            <a:spLocks noGrp="1"/>
          </p:cNvSpPr>
          <p:nvPr>
            <p:ph type="pic" sz="quarter" idx="13" hasCustomPrompt="1"/>
          </p:nvPr>
        </p:nvSpPr>
        <p:spPr>
          <a:xfrm>
            <a:off x="6508749" y="862806"/>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txBody>
          <a:bodyPr wrap="square" anchor="ctr">
            <a:noAutofit/>
          </a:bodyPr>
          <a:lstStyle>
            <a:lvl1pPr marL="0" indent="0" algn="ctr">
              <a:buNone/>
              <a:defRPr sz="2000"/>
            </a:lvl1pPr>
          </a:lstStyle>
          <a:p>
            <a:r>
              <a:rPr lang="en-US" dirty="0"/>
              <a:t>Insert photo here</a:t>
            </a:r>
          </a:p>
        </p:txBody>
      </p:sp>
      <p:sp>
        <p:nvSpPr>
          <p:cNvPr id="59" name="Date Placeholder 8">
            <a:extLst>
              <a:ext uri="{FF2B5EF4-FFF2-40B4-BE49-F238E27FC236}">
                <a16:creationId xmlns:a16="http://schemas.microsoft.com/office/drawing/2014/main" id="{A82599B9-EBEF-4011-9E38-FC40FF7B0201}"/>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60" name="Footer Placeholder 9">
            <a:extLst>
              <a:ext uri="{FF2B5EF4-FFF2-40B4-BE49-F238E27FC236}">
                <a16:creationId xmlns:a16="http://schemas.microsoft.com/office/drawing/2014/main" id="{851C129C-6681-4E11-B9FE-9F5FFF5436B7}"/>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61" name="Slide Number Placeholder 10">
            <a:extLst>
              <a:ext uri="{FF2B5EF4-FFF2-40B4-BE49-F238E27FC236}">
                <a16:creationId xmlns:a16="http://schemas.microsoft.com/office/drawing/2014/main" id="{DC6D20C1-D99F-47B0-B1F7-EA8101F8CD56}"/>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614483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1_Quote">
    <p:bg>
      <p:bgPr>
        <a:solidFill>
          <a:schemeClr val="lt2"/>
        </a:solidFill>
        <a:effectLst/>
      </p:bgPr>
    </p:bg>
    <p:spTree>
      <p:nvGrpSpPr>
        <p:cNvPr id="1" name="Shape 65"/>
        <p:cNvGrpSpPr/>
        <p:nvPr/>
      </p:nvGrpSpPr>
      <p:grpSpPr>
        <a:xfrm>
          <a:off x="0" y="0"/>
          <a:ext cx="0" cy="0"/>
          <a:chOff x="0" y="0"/>
          <a:chExt cx="0" cy="0"/>
        </a:xfrm>
      </p:grpSpPr>
      <p:grpSp>
        <p:nvGrpSpPr>
          <p:cNvPr id="66" name="Google Shape;66;p11"/>
          <p:cNvGrpSpPr/>
          <p:nvPr/>
        </p:nvGrpSpPr>
        <p:grpSpPr>
          <a:xfrm>
            <a:off x="5425" y="-1543"/>
            <a:ext cx="2198951" cy="3349518"/>
            <a:chOff x="10849" y="-3086"/>
            <a:chExt cx="2198951" cy="3349518"/>
          </a:xfrm>
        </p:grpSpPr>
        <p:sp>
          <p:nvSpPr>
            <p:cNvPr id="67" name="Google Shape;67;p11"/>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68" name="Google Shape;68;p11"/>
            <p:cNvSpPr/>
            <p:nvPr/>
          </p:nvSpPr>
          <p:spPr>
            <a:xfrm>
              <a:off x="19394" y="15241"/>
              <a:ext cx="2190406" cy="3331191"/>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69" name="Google Shape;69;p11"/>
            <p:cNvSpPr/>
            <p:nvPr/>
          </p:nvSpPr>
          <p:spPr>
            <a:xfrm>
              <a:off x="10849" y="15178"/>
              <a:ext cx="1978674" cy="307495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0" name="Google Shape;70;p11"/>
            <p:cNvSpPr/>
            <p:nvPr/>
          </p:nvSpPr>
          <p:spPr>
            <a:xfrm>
              <a:off x="25092" y="15178"/>
              <a:ext cx="1566146" cy="2737264"/>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1" name="Google Shape;71;p11"/>
            <p:cNvSpPr/>
            <p:nvPr/>
          </p:nvSpPr>
          <p:spPr>
            <a:xfrm>
              <a:off x="10849" y="15178"/>
              <a:ext cx="1368431" cy="2644975"/>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2" name="Google Shape;72;p11"/>
            <p:cNvSpPr/>
            <p:nvPr/>
          </p:nvSpPr>
          <p:spPr>
            <a:xfrm>
              <a:off x="18825" y="543780"/>
              <a:ext cx="494287" cy="1905590"/>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3" name="Google Shape;73;p11"/>
            <p:cNvSpPr/>
            <p:nvPr/>
          </p:nvSpPr>
          <p:spPr>
            <a:xfrm>
              <a:off x="10849" y="672286"/>
              <a:ext cx="396930" cy="1690303"/>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4" name="Google Shape;74;p11"/>
            <p:cNvSpPr/>
            <p:nvPr/>
          </p:nvSpPr>
          <p:spPr>
            <a:xfrm>
              <a:off x="23002" y="881264"/>
              <a:ext cx="258791" cy="1336561"/>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75" name="Google Shape;75;p11"/>
          <p:cNvGrpSpPr/>
          <p:nvPr/>
        </p:nvGrpSpPr>
        <p:grpSpPr>
          <a:xfrm>
            <a:off x="7974976" y="3278144"/>
            <a:ext cx="4211600" cy="3581399"/>
            <a:chOff x="7980400" y="3276601"/>
            <a:chExt cx="4211600" cy="3581399"/>
          </a:xfrm>
        </p:grpSpPr>
        <p:grpSp>
          <p:nvGrpSpPr>
            <p:cNvPr id="76" name="Google Shape;76;p11"/>
            <p:cNvGrpSpPr/>
            <p:nvPr/>
          </p:nvGrpSpPr>
          <p:grpSpPr>
            <a:xfrm>
              <a:off x="8662740" y="3276601"/>
              <a:ext cx="3529260" cy="3581397"/>
              <a:chOff x="4114800" y="1423987"/>
              <a:chExt cx="3961542" cy="4007547"/>
            </a:xfrm>
          </p:grpSpPr>
          <p:sp>
            <p:nvSpPr>
              <p:cNvPr id="77" name="Google Shape;77;p1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8" name="Google Shape;78;p1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79" name="Google Shape;79;p1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80" name="Google Shape;80;p1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81" name="Google Shape;81;p1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82" name="Google Shape;82;p1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83" name="Google Shape;83;p1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84" name="Google Shape;84;p11"/>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
        <p:nvSpPr>
          <p:cNvPr id="85" name="Google Shape;85;p11"/>
          <p:cNvSpPr>
            <a:spLocks noGrp="1"/>
          </p:cNvSpPr>
          <p:nvPr>
            <p:ph type="pic" idx="2"/>
          </p:nvPr>
        </p:nvSpPr>
        <p:spPr>
          <a:xfrm>
            <a:off x="-2962" y="588461"/>
            <a:ext cx="12194962" cy="5724601"/>
          </a:xfrm>
          <a:prstGeom prst="rect">
            <a:avLst/>
          </a:prstGeom>
          <a:noFill/>
          <a:ln>
            <a:noFill/>
          </a:ln>
        </p:spPr>
      </p:sp>
      <p:sp>
        <p:nvSpPr>
          <p:cNvPr id="86" name="Google Shape;86;p11"/>
          <p:cNvSpPr txBox="1">
            <a:spLocks noGrp="1"/>
          </p:cNvSpPr>
          <p:nvPr>
            <p:ph type="title"/>
          </p:nvPr>
        </p:nvSpPr>
        <p:spPr>
          <a:xfrm>
            <a:off x="7434263" y="1506070"/>
            <a:ext cx="4456111" cy="3135405"/>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100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11"/>
          <p:cNvSpPr txBox="1">
            <a:spLocks noGrp="1"/>
          </p:cNvSpPr>
          <p:nvPr>
            <p:ph type="body" idx="1"/>
          </p:nvPr>
        </p:nvSpPr>
        <p:spPr>
          <a:xfrm>
            <a:off x="7434263" y="4778001"/>
            <a:ext cx="4430712" cy="9719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0000"/>
              </a:lnSpc>
              <a:spcBef>
                <a:spcPts val="1000"/>
              </a:spcBef>
              <a:spcAft>
                <a:spcPts val="0"/>
              </a:spcAft>
              <a:buClr>
                <a:schemeClr val="accent5"/>
              </a:buClr>
              <a:buSzPts val="2800"/>
              <a:buFont typeface="Avenir"/>
              <a:buNone/>
              <a:defRPr sz="2800" b="0" i="0" u="none" strike="noStrike" cap="none">
                <a:solidFill>
                  <a:schemeClr val="lt1"/>
                </a:solidFill>
                <a:latin typeface="Arial"/>
                <a:ea typeface="Arial"/>
                <a:cs typeface="Arial"/>
                <a:sym typeface="Arial"/>
              </a:defRPr>
            </a:lvl1pPr>
            <a:lvl2pPr marL="914400" marR="0" lvl="1" indent="-381000" algn="l" rtl="0">
              <a:lnSpc>
                <a:spcPct val="110000"/>
              </a:lnSpc>
              <a:spcBef>
                <a:spcPts val="500"/>
              </a:spcBef>
              <a:spcAft>
                <a:spcPts val="0"/>
              </a:spcAft>
              <a:buClr>
                <a:schemeClr val="accent5"/>
              </a:buClr>
              <a:buSzPts val="2400"/>
              <a:buFont typeface="Avenir"/>
              <a:buChar char="+"/>
              <a:defRPr sz="2400" b="0" i="0" u="none" strike="noStrike" cap="none">
                <a:solidFill>
                  <a:schemeClr val="dk2"/>
                </a:solidFill>
                <a:latin typeface="Avenir"/>
                <a:ea typeface="Avenir"/>
                <a:cs typeface="Avenir"/>
                <a:sym typeface="Avenir"/>
              </a:defRPr>
            </a:lvl2pPr>
            <a:lvl3pPr marL="1371600" marR="0" lvl="2" indent="-355600" algn="l" rtl="0">
              <a:lnSpc>
                <a:spcPct val="110000"/>
              </a:lnSpc>
              <a:spcBef>
                <a:spcPts val="500"/>
              </a:spcBef>
              <a:spcAft>
                <a:spcPts val="0"/>
              </a:spcAft>
              <a:buClr>
                <a:schemeClr val="accent5"/>
              </a:buClr>
              <a:buSzPts val="20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88" name="Google Shape;8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89" name="Google Shape;8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900">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90" name="Google Shape;90;p1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00">
                <a:solidFill>
                  <a:schemeClr val="accent1"/>
                </a:solidFill>
                <a:latin typeface="Avenir"/>
                <a:ea typeface="Avenir"/>
                <a:cs typeface="Avenir"/>
                <a:sym typeface="Avenir"/>
              </a:defRPr>
            </a:lvl1pPr>
            <a:lvl2pPr marL="0" marR="0" lvl="1" indent="0" algn="r" rtl="0">
              <a:spcBef>
                <a:spcPts val="0"/>
              </a:spcBef>
              <a:buNone/>
              <a:defRPr sz="900">
                <a:solidFill>
                  <a:schemeClr val="accent1"/>
                </a:solidFill>
                <a:latin typeface="Avenir"/>
                <a:ea typeface="Avenir"/>
                <a:cs typeface="Avenir"/>
                <a:sym typeface="Avenir"/>
              </a:defRPr>
            </a:lvl2pPr>
            <a:lvl3pPr marL="0" marR="0" lvl="2" indent="0" algn="r" rtl="0">
              <a:spcBef>
                <a:spcPts val="0"/>
              </a:spcBef>
              <a:buNone/>
              <a:defRPr sz="900">
                <a:solidFill>
                  <a:schemeClr val="accent1"/>
                </a:solidFill>
                <a:latin typeface="Avenir"/>
                <a:ea typeface="Avenir"/>
                <a:cs typeface="Avenir"/>
                <a:sym typeface="Avenir"/>
              </a:defRPr>
            </a:lvl3pPr>
            <a:lvl4pPr marL="0" marR="0" lvl="3" indent="0" algn="r" rtl="0">
              <a:spcBef>
                <a:spcPts val="0"/>
              </a:spcBef>
              <a:buNone/>
              <a:defRPr sz="900">
                <a:solidFill>
                  <a:schemeClr val="accent1"/>
                </a:solidFill>
                <a:latin typeface="Avenir"/>
                <a:ea typeface="Avenir"/>
                <a:cs typeface="Avenir"/>
                <a:sym typeface="Avenir"/>
              </a:defRPr>
            </a:lvl4pPr>
            <a:lvl5pPr marL="0" marR="0" lvl="4" indent="0" algn="r" rtl="0">
              <a:spcBef>
                <a:spcPts val="0"/>
              </a:spcBef>
              <a:buNone/>
              <a:defRPr sz="900">
                <a:solidFill>
                  <a:schemeClr val="accent1"/>
                </a:solidFill>
                <a:latin typeface="Avenir"/>
                <a:ea typeface="Avenir"/>
                <a:cs typeface="Avenir"/>
                <a:sym typeface="Avenir"/>
              </a:defRPr>
            </a:lvl5pPr>
            <a:lvl6pPr marL="0" marR="0" lvl="5" indent="0" algn="r" rtl="0">
              <a:spcBef>
                <a:spcPts val="0"/>
              </a:spcBef>
              <a:buNone/>
              <a:defRPr sz="900">
                <a:solidFill>
                  <a:schemeClr val="accent1"/>
                </a:solidFill>
                <a:latin typeface="Avenir"/>
                <a:ea typeface="Avenir"/>
                <a:cs typeface="Avenir"/>
                <a:sym typeface="Avenir"/>
              </a:defRPr>
            </a:lvl6pPr>
            <a:lvl7pPr marL="0" marR="0" lvl="6" indent="0" algn="r" rtl="0">
              <a:spcBef>
                <a:spcPts val="0"/>
              </a:spcBef>
              <a:buNone/>
              <a:defRPr sz="900">
                <a:solidFill>
                  <a:schemeClr val="accent1"/>
                </a:solidFill>
                <a:latin typeface="Avenir"/>
                <a:ea typeface="Avenir"/>
                <a:cs typeface="Avenir"/>
                <a:sym typeface="Avenir"/>
              </a:defRPr>
            </a:lvl7pPr>
            <a:lvl8pPr marL="0" marR="0" lvl="7" indent="0" algn="r" rtl="0">
              <a:spcBef>
                <a:spcPts val="0"/>
              </a:spcBef>
              <a:buNone/>
              <a:defRPr sz="900">
                <a:solidFill>
                  <a:schemeClr val="accent1"/>
                </a:solidFill>
                <a:latin typeface="Avenir"/>
                <a:ea typeface="Avenir"/>
                <a:cs typeface="Avenir"/>
                <a:sym typeface="Avenir"/>
              </a:defRPr>
            </a:lvl8pPr>
            <a:lvl9pPr marL="0" marR="0" lvl="8" indent="0" algn="r" rtl="0">
              <a:spcBef>
                <a:spcPts val="0"/>
              </a:spcBef>
              <a:buNone/>
              <a:defRPr sz="900">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765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B850-6BB6-4ED6-9AF5-9AE4B1456BE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0E4067-5A45-1C1A-618F-5919271D91A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CB08A5-3651-50F0-2E63-607A79A2DCBD}"/>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5" name="Footer Placeholder 4">
            <a:extLst>
              <a:ext uri="{FF2B5EF4-FFF2-40B4-BE49-F238E27FC236}">
                <a16:creationId xmlns:a16="http://schemas.microsoft.com/office/drawing/2014/main" id="{87B6579D-CA6E-D334-E5E0-4D9B634B2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715E3-D693-423B-DE83-26821E468FA7}"/>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64035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515B-F947-5BB9-69A5-152AD0B1B2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B8000FA-0A04-D9A7-E2D6-E4CA47919E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48CE31D-12B8-1C7E-2F01-81634106C75B}"/>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5" name="Footer Placeholder 4">
            <a:extLst>
              <a:ext uri="{FF2B5EF4-FFF2-40B4-BE49-F238E27FC236}">
                <a16:creationId xmlns:a16="http://schemas.microsoft.com/office/drawing/2014/main" id="{2BD8B3AE-4AEF-696D-6A09-6C70EAC26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7B137-2F14-E9BE-805B-F7DADDD7B337}"/>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351646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74EE-0FA6-5ABA-7740-151CDDB54AD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7F08D8-FFD5-2079-E803-E8294DF681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EFE515-9B18-3053-1A01-36CA9DCCC6F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FA15138-4368-C3FA-6D10-08A57EE8F853}"/>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6" name="Footer Placeholder 5">
            <a:extLst>
              <a:ext uri="{FF2B5EF4-FFF2-40B4-BE49-F238E27FC236}">
                <a16:creationId xmlns:a16="http://schemas.microsoft.com/office/drawing/2014/main" id="{6F9E5976-D8E6-8C49-6354-E5FF4A7C6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03E91-02DB-7F76-CAD6-5E84BBC84A93}"/>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286265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60CA1-7634-925C-E4FD-F5981CADE1B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8774FB-34F4-9EE6-65DB-6EDCFAA483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C82ACFE-C9D1-0106-457F-721FA01DA5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37E4D91-B386-501E-C19D-C507DDAE2D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1342DD-4CCB-2DF2-EE4A-FE645AAB55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3B41248-4644-EF76-A385-056A4CE67A5A}"/>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8" name="Footer Placeholder 7">
            <a:extLst>
              <a:ext uri="{FF2B5EF4-FFF2-40B4-BE49-F238E27FC236}">
                <a16:creationId xmlns:a16="http://schemas.microsoft.com/office/drawing/2014/main" id="{2439C8DF-AEE7-6C91-E122-1B0B639ED1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E364B-EDC9-BA0A-4AAD-6DD45474672A}"/>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3430403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143E-093D-99C1-EF27-ABBBE0E9F7C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095BFA7-1F55-6967-49A0-3261731EAAD5}"/>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4" name="Footer Placeholder 3">
            <a:extLst>
              <a:ext uri="{FF2B5EF4-FFF2-40B4-BE49-F238E27FC236}">
                <a16:creationId xmlns:a16="http://schemas.microsoft.com/office/drawing/2014/main" id="{2F410F91-A709-7B94-13E5-E98667A608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EFF011-AB49-915D-A327-C4625533FEB6}"/>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128376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D9726-0F41-BF33-4D34-B9F734540CE2}"/>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3" name="Footer Placeholder 2">
            <a:extLst>
              <a:ext uri="{FF2B5EF4-FFF2-40B4-BE49-F238E27FC236}">
                <a16:creationId xmlns:a16="http://schemas.microsoft.com/office/drawing/2014/main" id="{D1551391-3923-A94A-A848-0CEF804120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853271-8391-5FEC-0715-73F67CD8B718}"/>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363067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19E2-9C5E-70D7-7007-56567C0460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05D2B2-F313-F28C-E58E-0F3DE1FFD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F4EFF0B-8265-54DA-F157-D52374CE6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49DC8C-AFA1-01B5-677F-0E3532DD03DA}"/>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6" name="Footer Placeholder 5">
            <a:extLst>
              <a:ext uri="{FF2B5EF4-FFF2-40B4-BE49-F238E27FC236}">
                <a16:creationId xmlns:a16="http://schemas.microsoft.com/office/drawing/2014/main" id="{482A0A38-6F9E-0D6A-3059-31D677681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61E6B-F050-F05E-5BA7-A9CE3813D221}"/>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283887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57EF-A15D-CAF0-4AC4-FA70E7EB37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00DE5AD-9A1D-17C4-0D9F-4A30E277F7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586D8-3B97-4DF1-9C33-7E4756C49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98BB04-C5C1-D690-EFB7-73711C6AE504}"/>
              </a:ext>
            </a:extLst>
          </p:cNvPr>
          <p:cNvSpPr>
            <a:spLocks noGrp="1"/>
          </p:cNvSpPr>
          <p:nvPr>
            <p:ph type="dt" sz="half" idx="10"/>
          </p:nvPr>
        </p:nvSpPr>
        <p:spPr/>
        <p:txBody>
          <a:bodyPr/>
          <a:lstStyle/>
          <a:p>
            <a:fld id="{447098C7-2EB3-9842-BFFE-FD9F4585DE7C}" type="datetimeFigureOut">
              <a:rPr lang="en-US" smtClean="0"/>
              <a:t>10/31/24</a:t>
            </a:fld>
            <a:endParaRPr lang="en-US"/>
          </a:p>
        </p:txBody>
      </p:sp>
      <p:sp>
        <p:nvSpPr>
          <p:cNvPr id="6" name="Footer Placeholder 5">
            <a:extLst>
              <a:ext uri="{FF2B5EF4-FFF2-40B4-BE49-F238E27FC236}">
                <a16:creationId xmlns:a16="http://schemas.microsoft.com/office/drawing/2014/main" id="{10EBBD5F-40B5-CB26-2F88-4B27B2E2AA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F55B25-EC2D-0D07-C532-5BF39EBF62C8}"/>
              </a:ext>
            </a:extLst>
          </p:cNvPr>
          <p:cNvSpPr>
            <a:spLocks noGrp="1"/>
          </p:cNvSpPr>
          <p:nvPr>
            <p:ph type="sldNum" sz="quarter" idx="12"/>
          </p:nvPr>
        </p:nvSpPr>
        <p:spPr/>
        <p:txBody>
          <a:bodyPr/>
          <a:lstStyle/>
          <a:p>
            <a:fld id="{BEF43D31-3542-A143-952D-930993058F60}" type="slidenum">
              <a:rPr lang="en-US" smtClean="0"/>
              <a:t>‹#›</a:t>
            </a:fld>
            <a:endParaRPr lang="en-US"/>
          </a:p>
        </p:txBody>
      </p:sp>
    </p:spTree>
    <p:extLst>
      <p:ext uri="{BB962C8B-B14F-4D97-AF65-F5344CB8AC3E}">
        <p14:creationId xmlns:p14="http://schemas.microsoft.com/office/powerpoint/2010/main" val="2479578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3BCFC0-3F1D-37EE-FEDA-C95EF9C58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C85EEB-B512-FDBF-8FCD-B96266612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F49118-0210-C31E-F874-A3CC1DC9E4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7098C7-2EB3-9842-BFFE-FD9F4585DE7C}" type="datetimeFigureOut">
              <a:rPr lang="en-US" smtClean="0"/>
              <a:t>10/31/24</a:t>
            </a:fld>
            <a:endParaRPr lang="en-US"/>
          </a:p>
        </p:txBody>
      </p:sp>
      <p:sp>
        <p:nvSpPr>
          <p:cNvPr id="5" name="Footer Placeholder 4">
            <a:extLst>
              <a:ext uri="{FF2B5EF4-FFF2-40B4-BE49-F238E27FC236}">
                <a16:creationId xmlns:a16="http://schemas.microsoft.com/office/drawing/2014/main" id="{1CE924A0-C5F3-48F4-11DB-14766C1A5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235E88B-2056-B96C-CD3A-92BEA5F11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F43D31-3542-A143-952D-930993058F60}" type="slidenum">
              <a:rPr lang="en-US" smtClean="0"/>
              <a:t>‹#›</a:t>
            </a:fld>
            <a:endParaRPr lang="en-US"/>
          </a:p>
        </p:txBody>
      </p:sp>
    </p:spTree>
    <p:extLst>
      <p:ext uri="{BB962C8B-B14F-4D97-AF65-F5344CB8AC3E}">
        <p14:creationId xmlns:p14="http://schemas.microsoft.com/office/powerpoint/2010/main" val="268302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sinsinvalid.org/blog/10-principles-of-disability-justic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fireplace-fire-burn-warm-log-535281/"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pngimg.com/download/22910"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mailto:naomi@bantrybridge.com" TargetMode="External"/><Relationship Id="rId4" Type="http://schemas.openxmlformats.org/officeDocument/2006/relationships/hyperlink" Target="https://www.pxfuel.com/en/free-photo-ojpbb"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835BFB-AF78-1DD2-787C-EB0EED172857}"/>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A88A0BF-1BA3-1100-D63A-A67F4ABB2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0">
            <a:extLst>
              <a:ext uri="{FF2B5EF4-FFF2-40B4-BE49-F238E27FC236}">
                <a16:creationId xmlns:a16="http://schemas.microsoft.com/office/drawing/2014/main" id="{EB39ADC6-1F04-D4E2-EDFE-B08ACC765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0257C43-53D5-05C2-0FE9-2953EB99BBC3}"/>
              </a:ext>
            </a:extLst>
          </p:cNvPr>
          <p:cNvSpPr>
            <a:spLocks noGrp="1"/>
          </p:cNvSpPr>
          <p:nvPr>
            <p:ph type="title"/>
          </p:nvPr>
        </p:nvSpPr>
        <p:spPr>
          <a:xfrm>
            <a:off x="1092586" y="2425360"/>
            <a:ext cx="3616913" cy="2795160"/>
          </a:xfrm>
        </p:spPr>
        <p:txBody>
          <a:bodyPr vert="horz" lIns="91440" tIns="45720" rIns="91440" bIns="45720" rtlCol="0" anchor="b">
            <a:normAutofit fontScale="90000"/>
          </a:bodyPr>
          <a:lstStyle/>
          <a:p>
            <a:pPr algn="ctr"/>
            <a:r>
              <a:rPr lang="en-US" sz="5000" kern="1200" dirty="0">
                <a:solidFill>
                  <a:schemeClr val="tx1"/>
                </a:solidFill>
                <a:latin typeface="+mj-lt"/>
                <a:ea typeface="+mj-ea"/>
                <a:cs typeface="+mj-cs"/>
              </a:rPr>
              <a:t>Exploring Difference:</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kern="1200" dirty="0">
                <a:solidFill>
                  <a:schemeClr val="tx1"/>
                </a:solidFill>
                <a:latin typeface="+mj-lt"/>
                <a:ea typeface="+mj-ea"/>
                <a:cs typeface="+mj-cs"/>
              </a:rPr>
              <a:t>Disabled People’s Stories about Ourselves and God</a:t>
            </a:r>
          </a:p>
        </p:txBody>
      </p:sp>
      <p:pic>
        <p:nvPicPr>
          <p:cNvPr id="3" name="Picture 2" descr="The book cover of 'At the Gates: Disability, Justice and the Churches'. The cover is blue with yellow text. It features a blue-and-white print of a blind Christ leading a sighted disciple.">
            <a:extLst>
              <a:ext uri="{FF2B5EF4-FFF2-40B4-BE49-F238E27FC236}">
                <a16:creationId xmlns:a16="http://schemas.microsoft.com/office/drawing/2014/main" id="{37ECF0D1-5BC0-96B4-89F4-5DEB09DEDCBB}"/>
              </a:ext>
            </a:extLst>
          </p:cNvPr>
          <p:cNvPicPr>
            <a:picLocks noChangeAspect="1"/>
          </p:cNvPicPr>
          <p:nvPr/>
        </p:nvPicPr>
        <p:blipFill>
          <a:blip r:embed="rId2"/>
          <a:stretch>
            <a:fillRect/>
          </a:stretch>
        </p:blipFill>
        <p:spPr>
          <a:xfrm>
            <a:off x="6656588" y="162215"/>
            <a:ext cx="4442826" cy="6533570"/>
          </a:xfrm>
          <a:prstGeom prst="rect">
            <a:avLst/>
          </a:prstGeom>
        </p:spPr>
      </p:pic>
    </p:spTree>
    <p:extLst>
      <p:ext uri="{BB962C8B-B14F-4D97-AF65-F5344CB8AC3E}">
        <p14:creationId xmlns:p14="http://schemas.microsoft.com/office/powerpoint/2010/main" val="3319181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46EB206-249B-419D-9FA7-A5F023D98A67}"/>
              </a:ext>
            </a:extLst>
          </p:cNvPr>
          <p:cNvSpPr>
            <a:spLocks noGrp="1"/>
          </p:cNvSpPr>
          <p:nvPr>
            <p:ph type="title"/>
          </p:nvPr>
        </p:nvSpPr>
        <p:spPr>
          <a:xfrm>
            <a:off x="689795" y="2516538"/>
            <a:ext cx="6897253" cy="3155419"/>
          </a:xfrm>
        </p:spPr>
        <p:txBody>
          <a:bodyPr vert="horz" lIns="91440" tIns="45720" rIns="91440" bIns="45720" rtlCol="0" anchor="b">
            <a:normAutofit/>
          </a:bodyPr>
          <a:lstStyle/>
          <a:p>
            <a:pPr>
              <a:lnSpc>
                <a:spcPct val="90000"/>
              </a:lnSpc>
              <a:spcBef>
                <a:spcPct val="0"/>
              </a:spcBef>
            </a:pPr>
            <a:br>
              <a:rPr lang="en-US" sz="3400" kern="1200" dirty="0">
                <a:solidFill>
                  <a:schemeClr val="tx2"/>
                </a:solidFill>
                <a:latin typeface="+mj-lt"/>
                <a:ea typeface="+mj-ea"/>
                <a:cs typeface="+mj-cs"/>
              </a:rPr>
            </a:br>
            <a:br>
              <a:rPr lang="en-US" sz="3400" dirty="0">
                <a:solidFill>
                  <a:schemeClr val="tx2"/>
                </a:solidFill>
                <a:latin typeface="Posterama" panose="020B0504020200020000" pitchFamily="34" charset="0"/>
                <a:cs typeface="Posterama" panose="020B0504020200020000" pitchFamily="34" charset="0"/>
              </a:rPr>
            </a:br>
            <a:r>
              <a:rPr lang="en-US" sz="2800" kern="1200" dirty="0">
                <a:solidFill>
                  <a:schemeClr val="tx2"/>
                </a:solidFill>
                <a:effectLst>
                  <a:outerShdw blurRad="38100" dist="38100" dir="2700000" sx="1000" sy="1000" algn="tl">
                    <a:srgbClr val="000000"/>
                  </a:outerShdw>
                </a:effectLst>
                <a:latin typeface="Posterama" panose="020B0504020200020000" pitchFamily="34" charset="0"/>
                <a:cs typeface="Posterama" panose="020B0504020200020000" pitchFamily="34" charset="0"/>
              </a:rPr>
              <a:t>“For many disabled people the church has been a city on a hill – physically inaccessible and socially inhospitable.”</a:t>
            </a:r>
            <a:br>
              <a:rPr lang="en-US" sz="2800" kern="1200" dirty="0">
                <a:solidFill>
                  <a:schemeClr val="tx2"/>
                </a:solidFill>
                <a:effectLst>
                  <a:outerShdw blurRad="38100" dist="38100" dir="2700000" sx="1000" sy="1000" algn="tl">
                    <a:srgbClr val="000000"/>
                  </a:outerShdw>
                </a:effectLst>
                <a:latin typeface="Posterama" panose="020B0504020200020000" pitchFamily="34" charset="0"/>
                <a:cs typeface="Posterama" panose="020B0504020200020000" pitchFamily="34" charset="0"/>
              </a:rPr>
            </a:br>
            <a:r>
              <a:rPr lang="en-US" sz="2400" dirty="0">
                <a:solidFill>
                  <a:schemeClr val="tx2"/>
                </a:solidFill>
                <a:effectLst>
                  <a:outerShdw blurRad="38100" dist="38100" dir="2700000" sx="1000" sy="1000" algn="tl">
                    <a:srgbClr val="000000"/>
                  </a:outerShdw>
                </a:effectLst>
                <a:latin typeface="Posterama" panose="020B0504020200020000" pitchFamily="34" charset="0"/>
                <a:cs typeface="Posterama" panose="020B0504020200020000" pitchFamily="34" charset="0"/>
              </a:rPr>
              <a:t>- Nancy L. Eiesland</a:t>
            </a:r>
            <a:endParaRPr lang="en-US" sz="2400" kern="1200" dirty="0">
              <a:solidFill>
                <a:schemeClr val="tx2"/>
              </a:solidFill>
              <a:effectLst>
                <a:outerShdw blurRad="38100" dist="38100" dir="2700000" sx="1000" sy="1000" algn="tl">
                  <a:srgbClr val="000000"/>
                </a:outerShdw>
              </a:effectLst>
              <a:latin typeface="Posterama" panose="020B0504020200020000" pitchFamily="34" charset="0"/>
              <a:cs typeface="Posterama" panose="020B0504020200020000" pitchFamily="34" charset="0"/>
            </a:endParaRPr>
          </a:p>
        </p:txBody>
      </p:sp>
      <p:pic>
        <p:nvPicPr>
          <p:cNvPr id="4" name="Picture 3" descr="A long, winding flight of steps leads up to a church on a hill. Blue sky can be seen in the background">
            <a:extLst>
              <a:ext uri="{FF2B5EF4-FFF2-40B4-BE49-F238E27FC236}">
                <a16:creationId xmlns:a16="http://schemas.microsoft.com/office/drawing/2014/main" id="{601E41F0-D639-BBC1-511C-43D45B1C3E75}"/>
              </a:ext>
            </a:extLst>
          </p:cNvPr>
          <p:cNvPicPr>
            <a:picLocks noChangeAspect="1"/>
          </p:cNvPicPr>
          <p:nvPr/>
        </p:nvPicPr>
        <p:blipFill>
          <a:blip r:embed="rId3"/>
          <a:stretch>
            <a:fillRect/>
          </a:stretch>
        </p:blipFill>
        <p:spPr>
          <a:xfrm>
            <a:off x="7924474" y="519904"/>
            <a:ext cx="3215734" cy="5716862"/>
          </a:xfrm>
          <a:prstGeom prst="rect">
            <a:avLst/>
          </a:prstGeom>
        </p:spPr>
      </p:pic>
      <p:sp>
        <p:nvSpPr>
          <p:cNvPr id="35" name="Slide Number Placeholder 34">
            <a:extLst>
              <a:ext uri="{FF2B5EF4-FFF2-40B4-BE49-F238E27FC236}">
                <a16:creationId xmlns:a16="http://schemas.microsoft.com/office/drawing/2014/main" id="{E3795E5D-69C5-4393-B210-9ABCC9DED6AD}"/>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a:cs typeface="Segoe UI Semilight" panose="020B0402040204020203" pitchFamily="34" charset="0"/>
              </a:rPr>
              <a:pPr>
                <a:spcAft>
                  <a:spcPts val="600"/>
                </a:spcAft>
              </a:pPr>
              <a:t>10</a:t>
            </a:fld>
            <a:endParaRPr lang="en-US" cap="all">
              <a:cs typeface="Segoe UI Semilight" panose="020B0402040204020203" pitchFamily="34" charset="0"/>
            </a:endParaRPr>
          </a:p>
        </p:txBody>
      </p:sp>
      <p:sp>
        <p:nvSpPr>
          <p:cNvPr id="2" name="TextBox 1">
            <a:extLst>
              <a:ext uri="{FF2B5EF4-FFF2-40B4-BE49-F238E27FC236}">
                <a16:creationId xmlns:a16="http://schemas.microsoft.com/office/drawing/2014/main" id="{793BAE2D-1573-3E79-07E9-271C93B03F43}"/>
              </a:ext>
            </a:extLst>
          </p:cNvPr>
          <p:cNvSpPr txBox="1"/>
          <p:nvPr/>
        </p:nvSpPr>
        <p:spPr>
          <a:xfrm>
            <a:off x="689796" y="705180"/>
            <a:ext cx="5504145" cy="630942"/>
          </a:xfrm>
          <a:prstGeom prst="rect">
            <a:avLst/>
          </a:prstGeom>
          <a:noFill/>
        </p:spPr>
        <p:txBody>
          <a:bodyPr wrap="square" rtlCol="0">
            <a:spAutoFit/>
          </a:bodyPr>
          <a:lstStyle/>
          <a:p>
            <a:r>
              <a:rPr lang="en-US" sz="3500" kern="1200" dirty="0">
                <a:solidFill>
                  <a:schemeClr val="tx2"/>
                </a:solidFill>
                <a:latin typeface="+mj-lt"/>
                <a:ea typeface="+mj-ea"/>
                <a:cs typeface="+mj-cs"/>
              </a:rPr>
              <a:t>Key Concept: </a:t>
            </a:r>
            <a:r>
              <a:rPr lang="en-US" sz="3500" b="1" dirty="0">
                <a:solidFill>
                  <a:schemeClr val="tx2"/>
                </a:solidFill>
                <a:latin typeface="+mj-lt"/>
              </a:rPr>
              <a:t>A</a:t>
            </a:r>
            <a:r>
              <a:rPr lang="en-US" sz="3500" b="1" kern="1200" dirty="0">
                <a:solidFill>
                  <a:schemeClr val="tx2"/>
                </a:solidFill>
                <a:latin typeface="+mj-lt"/>
                <a:ea typeface="+mj-ea"/>
                <a:cs typeface="+mj-cs"/>
              </a:rPr>
              <a:t>bleism</a:t>
            </a:r>
            <a:endParaRPr lang="en-US" sz="3500" dirty="0">
              <a:latin typeface="+mj-lt"/>
            </a:endParaRPr>
          </a:p>
        </p:txBody>
      </p:sp>
      <p:sp>
        <p:nvSpPr>
          <p:cNvPr id="3" name="TextBox 2">
            <a:extLst>
              <a:ext uri="{FF2B5EF4-FFF2-40B4-BE49-F238E27FC236}">
                <a16:creationId xmlns:a16="http://schemas.microsoft.com/office/drawing/2014/main" id="{17F2BF0D-8370-7E89-9570-0B9B36A373BB}"/>
              </a:ext>
            </a:extLst>
          </p:cNvPr>
          <p:cNvSpPr txBox="1"/>
          <p:nvPr/>
        </p:nvSpPr>
        <p:spPr>
          <a:xfrm>
            <a:off x="689795" y="1547042"/>
            <a:ext cx="6695099" cy="1938992"/>
          </a:xfrm>
          <a:prstGeom prst="rect">
            <a:avLst/>
          </a:prstGeom>
          <a:noFill/>
        </p:spPr>
        <p:txBody>
          <a:bodyPr wrap="square" rtlCol="0">
            <a:spAutoFit/>
          </a:bodyPr>
          <a:lstStyle/>
          <a:p>
            <a:r>
              <a:rPr lang="en-GB" sz="3000" dirty="0">
                <a:ea typeface="Calibri" panose="020F0502020204030204" pitchFamily="34" charset="0"/>
                <a:cs typeface="Arial" panose="020B0604020202020204" pitchFamily="34" charset="0"/>
              </a:rPr>
              <a:t>A social</a:t>
            </a:r>
            <a:r>
              <a:rPr lang="en-GB" sz="3000" dirty="0">
                <a:effectLst/>
                <a:ea typeface="Calibri" panose="020F0502020204030204" pitchFamily="34" charset="0"/>
                <a:cs typeface="Arial" panose="020B0604020202020204" pitchFamily="34" charset="0"/>
              </a:rPr>
              <a:t> system that privileges an imagined idea of the ‘normal’ body-mind and views disabled people as inferior and lacking.</a:t>
            </a:r>
            <a:endParaRPr lang="en-GB" sz="3000" dirty="0">
              <a:effectLst/>
            </a:endParaRPr>
          </a:p>
        </p:txBody>
      </p:sp>
    </p:spTree>
    <p:extLst>
      <p:ext uri="{BB962C8B-B14F-4D97-AF65-F5344CB8AC3E}">
        <p14:creationId xmlns:p14="http://schemas.microsoft.com/office/powerpoint/2010/main" val="253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46EB206-249B-419D-9FA7-A5F023D98A67}"/>
              </a:ext>
            </a:extLst>
          </p:cNvPr>
          <p:cNvSpPr>
            <a:spLocks noGrp="1"/>
          </p:cNvSpPr>
          <p:nvPr>
            <p:ph type="title"/>
          </p:nvPr>
        </p:nvSpPr>
        <p:spPr>
          <a:xfrm>
            <a:off x="437980" y="2767620"/>
            <a:ext cx="7106546" cy="3155419"/>
          </a:xfrm>
        </p:spPr>
        <p:txBody>
          <a:bodyPr vert="horz" lIns="91440" tIns="45720" rIns="91440" bIns="45720" rtlCol="0" anchor="b">
            <a:noAutofit/>
          </a:bodyPr>
          <a:lstStyle/>
          <a:p>
            <a:pPr>
              <a:lnSpc>
                <a:spcPct val="90000"/>
              </a:lnSpc>
              <a:spcBef>
                <a:spcPts val="1200"/>
              </a:spcBef>
              <a:spcAft>
                <a:spcPts val="1000"/>
              </a:spcAft>
            </a:pPr>
            <a:br>
              <a:rPr lang="en-GB" sz="2800" b="0" i="0" dirty="0">
                <a:solidFill>
                  <a:schemeClr val="tx1"/>
                </a:solidFill>
                <a:effectLst/>
                <a:latin typeface="Posterama" panose="020B0504020200020000" pitchFamily="34" charset="0"/>
                <a:cs typeface="Posterama" panose="020B0504020200020000" pitchFamily="34" charset="0"/>
              </a:rPr>
            </a:br>
            <a:br>
              <a:rPr lang="en-GB" sz="2800" b="0" i="0" dirty="0">
                <a:solidFill>
                  <a:schemeClr val="tx1"/>
                </a:solidFill>
                <a:effectLst/>
                <a:latin typeface="Posterama" panose="020B0504020200020000" pitchFamily="34" charset="0"/>
                <a:cs typeface="Posterama" panose="020B0504020200020000" pitchFamily="34" charset="0"/>
              </a:rPr>
            </a:br>
            <a:br>
              <a:rPr lang="en-GB" sz="2800" b="0" i="0" dirty="0">
                <a:solidFill>
                  <a:schemeClr val="tx1"/>
                </a:solidFill>
                <a:effectLst/>
                <a:latin typeface="Posterama" panose="020B0504020200020000" pitchFamily="34" charset="0"/>
                <a:cs typeface="Posterama" panose="020B0504020200020000" pitchFamily="34" charset="0"/>
              </a:rPr>
            </a:br>
            <a:br>
              <a:rPr lang="en-GB" sz="2800" b="0" i="0" dirty="0">
                <a:solidFill>
                  <a:schemeClr val="tx1"/>
                </a:solidFill>
                <a:effectLst/>
                <a:latin typeface="Posterama" panose="020B0504020200020000" pitchFamily="34" charset="0"/>
                <a:cs typeface="Posterama" panose="020B0504020200020000" pitchFamily="34" charset="0"/>
              </a:rPr>
            </a:br>
            <a:r>
              <a:rPr lang="en-GB" sz="2800" b="0" i="0" dirty="0">
                <a:solidFill>
                  <a:schemeClr val="tx1"/>
                </a:solidFill>
                <a:effectLst/>
                <a:latin typeface="Posterama" panose="020B0504020200020000" pitchFamily="34" charset="0"/>
                <a:cs typeface="Posterama" panose="020B0504020200020000" pitchFamily="34" charset="0"/>
              </a:rPr>
              <a:t>“So much of the time the voices heard on disability – particularly in the church – are non-disabled people who speak from study or research or observation or living alongside someone... it is from the centre looking out, rather than from the edge… If it is the only voice, it can do damage.”</a:t>
            </a:r>
            <a:br>
              <a:rPr lang="en-GB" sz="2800" b="0" i="0" dirty="0">
                <a:solidFill>
                  <a:schemeClr val="tx1"/>
                </a:solidFill>
                <a:effectLst/>
                <a:latin typeface="Posterama" panose="020B0504020200020000" pitchFamily="34" charset="0"/>
                <a:cs typeface="Posterama" panose="020B0504020200020000" pitchFamily="34" charset="0"/>
              </a:rPr>
            </a:br>
            <a:br>
              <a:rPr lang="en-GB" sz="2800" b="0" i="0" dirty="0">
                <a:solidFill>
                  <a:schemeClr val="tx1"/>
                </a:solidFill>
                <a:effectLst/>
                <a:latin typeface="Posterama" panose="020B0504020200020000" pitchFamily="34" charset="0"/>
                <a:cs typeface="Posterama" panose="020B0504020200020000" pitchFamily="34" charset="0"/>
              </a:rPr>
            </a:br>
            <a:r>
              <a:rPr lang="en-GB" sz="2200" dirty="0">
                <a:solidFill>
                  <a:schemeClr val="tx1"/>
                </a:solidFill>
                <a:effectLst/>
                <a:latin typeface="Posterama" panose="020B0504020200020000" pitchFamily="34" charset="0"/>
                <a:cs typeface="Posterama" panose="020B0504020200020000" pitchFamily="34" charset="0"/>
              </a:rPr>
              <a:t>- Fiona MacMillan &amp; Samuel Wells, 2021</a:t>
            </a:r>
            <a:br>
              <a:rPr lang="en-GB" sz="2800" b="0" i="0" dirty="0">
                <a:solidFill>
                  <a:schemeClr val="tx1"/>
                </a:solidFill>
                <a:effectLst/>
                <a:latin typeface="Posterama" panose="020B0504020200020000" pitchFamily="34" charset="0"/>
                <a:cs typeface="Posterama" panose="020B0504020200020000" pitchFamily="34" charset="0"/>
              </a:rPr>
            </a:br>
            <a:endParaRPr lang="en-US" sz="2800" kern="1200" dirty="0">
              <a:solidFill>
                <a:schemeClr val="tx1"/>
              </a:solidFill>
              <a:latin typeface="Posterama" panose="020B0504020200020000" pitchFamily="34" charset="0"/>
              <a:cs typeface="Posterama" panose="020B0504020200020000" pitchFamily="34" charset="0"/>
            </a:endParaRPr>
          </a:p>
        </p:txBody>
      </p:sp>
      <p:sp>
        <p:nvSpPr>
          <p:cNvPr id="35" name="Slide Number Placeholder 34">
            <a:extLst>
              <a:ext uri="{FF2B5EF4-FFF2-40B4-BE49-F238E27FC236}">
                <a16:creationId xmlns:a16="http://schemas.microsoft.com/office/drawing/2014/main" id="{E3795E5D-69C5-4393-B210-9ABCC9DED6AD}"/>
              </a:ext>
            </a:extLst>
          </p:cNvPr>
          <p:cNvSpPr>
            <a:spLocks noGrp="1"/>
          </p:cNvSpPr>
          <p:nvPr>
            <p:ph type="sldNum" sz="quarter" idx="12"/>
          </p:nvPr>
        </p:nvSpPr>
        <p:spPr>
          <a:xfrm>
            <a:off x="10186906" y="6356350"/>
            <a:ext cx="1166893" cy="365125"/>
          </a:xfrm>
        </p:spPr>
        <p:txBody>
          <a:bodyPr vert="horz" lIns="91440" tIns="45720" rIns="91440" bIns="45720" rtlCol="0" anchor="ctr">
            <a:normAutofit/>
          </a:bodyPr>
          <a:lstStyle/>
          <a:p>
            <a:pPr>
              <a:spcAft>
                <a:spcPts val="600"/>
              </a:spcAft>
            </a:pPr>
            <a:fld id="{73B850FF-6169-4056-8077-06FFA93A5366}" type="slidenum">
              <a:rPr lang="en-US" cap="all">
                <a:solidFill>
                  <a:srgbClr val="FFFFFF"/>
                </a:solidFill>
                <a:cs typeface="Segoe UI Semilight" panose="020B0402040204020203" pitchFamily="34" charset="0"/>
              </a:rPr>
              <a:pPr>
                <a:spcAft>
                  <a:spcPts val="600"/>
                </a:spcAft>
              </a:pPr>
              <a:t>11</a:t>
            </a:fld>
            <a:endParaRPr lang="en-US" cap="all">
              <a:solidFill>
                <a:srgbClr val="FFFFFF"/>
              </a:solidFill>
              <a:cs typeface="Segoe UI Semilight" panose="020B0402040204020203" pitchFamily="34" charset="0"/>
            </a:endParaRPr>
          </a:p>
        </p:txBody>
      </p:sp>
      <p:sp>
        <p:nvSpPr>
          <p:cNvPr id="5" name="Text Placeholder 39">
            <a:extLst>
              <a:ext uri="{FF2B5EF4-FFF2-40B4-BE49-F238E27FC236}">
                <a16:creationId xmlns:a16="http://schemas.microsoft.com/office/drawing/2014/main" id="{44E2BC4C-BFCA-1AD8-77ED-3A0C58E00516}"/>
              </a:ext>
            </a:extLst>
          </p:cNvPr>
          <p:cNvSpPr txBox="1">
            <a:spLocks/>
          </p:cNvSpPr>
          <p:nvPr/>
        </p:nvSpPr>
        <p:spPr>
          <a:xfrm>
            <a:off x="468792" y="5197178"/>
            <a:ext cx="5797882" cy="2054306"/>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800" kern="1200">
                <a:solidFill>
                  <a:schemeClr val="bg1"/>
                </a:solidFill>
                <a:effectLst>
                  <a:outerShdw blurRad="38100" dist="38100" dir="2700000" algn="tl">
                    <a:srgbClr val="000000">
                      <a:alpha val="43137"/>
                    </a:srgbClr>
                  </a:outerShdw>
                </a:effectLst>
                <a:latin typeface="+mj-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200" dirty="0">
              <a:solidFill>
                <a:schemeClr val="tx1"/>
              </a:solidFill>
            </a:endParaRPr>
          </a:p>
        </p:txBody>
      </p:sp>
      <p:pic>
        <p:nvPicPr>
          <p:cNvPr id="7" name="Picture 6" descr="A sign on a pole outside a church. Sign reads: &quot;Disabled people.&quot; Above the sign text is a symbol of two people, one walking with a stick.">
            <a:extLst>
              <a:ext uri="{FF2B5EF4-FFF2-40B4-BE49-F238E27FC236}">
                <a16:creationId xmlns:a16="http://schemas.microsoft.com/office/drawing/2014/main" id="{C9FB3952-4321-F621-D468-57C8C335606B}"/>
              </a:ext>
            </a:extLst>
          </p:cNvPr>
          <p:cNvPicPr>
            <a:picLocks noChangeAspect="1"/>
          </p:cNvPicPr>
          <p:nvPr/>
        </p:nvPicPr>
        <p:blipFill rotWithShape="1">
          <a:blip r:embed="rId3"/>
          <a:srcRect r="7073"/>
          <a:stretch/>
        </p:blipFill>
        <p:spPr>
          <a:xfrm>
            <a:off x="8360132" y="356153"/>
            <a:ext cx="3434734" cy="4913838"/>
          </a:xfrm>
          <a:prstGeom prst="rect">
            <a:avLst/>
          </a:prstGeom>
        </p:spPr>
      </p:pic>
      <p:sp>
        <p:nvSpPr>
          <p:cNvPr id="2" name="TextBox 1">
            <a:extLst>
              <a:ext uri="{FF2B5EF4-FFF2-40B4-BE49-F238E27FC236}">
                <a16:creationId xmlns:a16="http://schemas.microsoft.com/office/drawing/2014/main" id="{1EB7159A-EDD0-6D5F-B71A-3D127E5B7299}"/>
              </a:ext>
            </a:extLst>
          </p:cNvPr>
          <p:cNvSpPr txBox="1"/>
          <p:nvPr/>
        </p:nvSpPr>
        <p:spPr>
          <a:xfrm>
            <a:off x="481136" y="5864962"/>
            <a:ext cx="10600632" cy="523220"/>
          </a:xfrm>
          <a:prstGeom prst="rect">
            <a:avLst/>
          </a:prstGeom>
          <a:noFill/>
        </p:spPr>
        <p:txBody>
          <a:bodyPr wrap="square" rtlCol="0">
            <a:spAutoFit/>
          </a:bodyPr>
          <a:lstStyle/>
          <a:p>
            <a:r>
              <a:rPr lang="en-US" sz="2800" dirty="0"/>
              <a:t>In society’s debates </a:t>
            </a:r>
            <a:r>
              <a:rPr lang="en-US" sz="2800" i="1" dirty="0"/>
              <a:t>about disability</a:t>
            </a:r>
            <a:r>
              <a:rPr lang="en-US" sz="2800" dirty="0"/>
              <a:t>, who should get to speak?</a:t>
            </a:r>
          </a:p>
        </p:txBody>
      </p:sp>
      <p:sp>
        <p:nvSpPr>
          <p:cNvPr id="3" name="TextBox 2">
            <a:extLst>
              <a:ext uri="{FF2B5EF4-FFF2-40B4-BE49-F238E27FC236}">
                <a16:creationId xmlns:a16="http://schemas.microsoft.com/office/drawing/2014/main" id="{D3342A66-A819-9BC1-C3D9-8A4D2F8C87B5}"/>
              </a:ext>
            </a:extLst>
          </p:cNvPr>
          <p:cNvSpPr txBox="1"/>
          <p:nvPr/>
        </p:nvSpPr>
        <p:spPr>
          <a:xfrm>
            <a:off x="481136" y="356153"/>
            <a:ext cx="7644897" cy="1323439"/>
          </a:xfrm>
          <a:prstGeom prst="rect">
            <a:avLst/>
          </a:prstGeom>
          <a:noFill/>
        </p:spPr>
        <p:txBody>
          <a:bodyPr wrap="square" rtlCol="0">
            <a:spAutoFit/>
          </a:bodyPr>
          <a:lstStyle/>
          <a:p>
            <a:r>
              <a:rPr lang="en-GB" sz="4000" i="0" dirty="0">
                <a:solidFill>
                  <a:schemeClr val="tx1"/>
                </a:solidFill>
                <a:effectLst/>
                <a:cs typeface="Posterama" panose="020B0504020200020000" pitchFamily="34" charset="0"/>
              </a:rPr>
              <a:t>Telling our own stories </a:t>
            </a:r>
            <a:r>
              <a:rPr lang="en-GB" sz="4000" b="0" i="0" dirty="0">
                <a:solidFill>
                  <a:schemeClr val="tx1"/>
                </a:solidFill>
                <a:effectLst/>
                <a:cs typeface="Posterama" panose="020B0504020200020000" pitchFamily="34" charset="0"/>
              </a:rPr>
              <a:t>about faith &amp; God</a:t>
            </a:r>
            <a:endParaRPr lang="en-US" sz="4000" dirty="0"/>
          </a:p>
        </p:txBody>
      </p:sp>
    </p:spTree>
    <p:extLst>
      <p:ext uri="{BB962C8B-B14F-4D97-AF65-F5344CB8AC3E}">
        <p14:creationId xmlns:p14="http://schemas.microsoft.com/office/powerpoint/2010/main" val="21727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D30637-75DC-4300-B8E2-DEE302887A01}"/>
              </a:ext>
            </a:extLst>
          </p:cNvPr>
          <p:cNvSpPr>
            <a:spLocks noGrp="1"/>
          </p:cNvSpPr>
          <p:nvPr>
            <p:ph type="sldNum" sz="quarter" idx="12"/>
          </p:nvPr>
        </p:nvSpPr>
        <p:spPr>
          <a:xfrm>
            <a:off x="9906000" y="6356350"/>
            <a:ext cx="1447800" cy="365125"/>
          </a:xfrm>
        </p:spPr>
        <p:txBody>
          <a:bodyPr/>
          <a:lstStyle/>
          <a:p>
            <a:fld id="{73B850FF-6169-4056-8077-06FFA93A5366}" type="slidenum">
              <a:rPr lang="en-US" smtClean="0"/>
              <a:pPr/>
              <a:t>12</a:t>
            </a:fld>
            <a:endParaRPr lang="en-US" dirty="0"/>
          </a:p>
        </p:txBody>
      </p:sp>
      <p:sp>
        <p:nvSpPr>
          <p:cNvPr id="3" name="Content Placeholder 2">
            <a:extLst>
              <a:ext uri="{FF2B5EF4-FFF2-40B4-BE49-F238E27FC236}">
                <a16:creationId xmlns:a16="http://schemas.microsoft.com/office/drawing/2014/main" id="{3BFB1E73-F331-2A78-1F0F-F0B6FCCFCE5A}"/>
              </a:ext>
            </a:extLst>
          </p:cNvPr>
          <p:cNvSpPr>
            <a:spLocks noGrp="1"/>
          </p:cNvSpPr>
          <p:nvPr>
            <p:ph sz="quarter" idx="13"/>
          </p:nvPr>
        </p:nvSpPr>
        <p:spPr>
          <a:xfrm>
            <a:off x="500600" y="365267"/>
            <a:ext cx="11401114" cy="4349750"/>
          </a:xfrm>
        </p:spPr>
        <p:txBody>
          <a:bodyPr/>
          <a:lstStyle/>
          <a:p>
            <a:pPr>
              <a:spcAft>
                <a:spcPts val="1200"/>
              </a:spcAft>
            </a:pPr>
            <a:r>
              <a:rPr lang="en-US" sz="3500" dirty="0"/>
              <a:t>How Theology Affects Disabled People</a:t>
            </a:r>
          </a:p>
          <a:p>
            <a:r>
              <a:rPr lang="en-US" sz="2600" dirty="0"/>
              <a:t>Imagine that for many years, you have had a chronic illness that causes pain and fatigue. At church, fellow Christians say you just need to have more faith. They say that you will be healed if you confess your sin.</a:t>
            </a:r>
          </a:p>
          <a:p>
            <a:r>
              <a:rPr lang="en-US" sz="2600" dirty="0"/>
              <a:t>How might this make you feel about yourself? </a:t>
            </a:r>
            <a:r>
              <a:rPr lang="en-US" sz="2600" b="1" dirty="0"/>
              <a:t>Write 3 words.</a:t>
            </a:r>
          </a:p>
          <a:p>
            <a:endParaRPr lang="en-US" dirty="0"/>
          </a:p>
        </p:txBody>
      </p:sp>
      <p:sp>
        <p:nvSpPr>
          <p:cNvPr id="6" name="Title 18">
            <a:extLst>
              <a:ext uri="{FF2B5EF4-FFF2-40B4-BE49-F238E27FC236}">
                <a16:creationId xmlns:a16="http://schemas.microsoft.com/office/drawing/2014/main" id="{CF354CDE-B4FB-1E24-C564-244D1FEBA135}"/>
              </a:ext>
            </a:extLst>
          </p:cNvPr>
          <p:cNvSpPr txBox="1">
            <a:spLocks/>
          </p:cNvSpPr>
          <p:nvPr/>
        </p:nvSpPr>
        <p:spPr>
          <a:xfrm>
            <a:off x="500600" y="1083356"/>
            <a:ext cx="11039373" cy="139921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90000"/>
              </a:lnSpc>
            </a:pPr>
            <a:endParaRPr lang="en-GB" sz="2600" dirty="0">
              <a:solidFill>
                <a:schemeClr val="tx1"/>
              </a:solidFill>
              <a:latin typeface="Posterama" panose="020B0504020200020000" pitchFamily="34" charset="0"/>
              <a:cs typeface="Posterama" panose="020B0504020200020000" pitchFamily="34" charset="0"/>
            </a:endParaRPr>
          </a:p>
        </p:txBody>
      </p:sp>
      <p:sp>
        <p:nvSpPr>
          <p:cNvPr id="7" name="TextBox 6">
            <a:extLst>
              <a:ext uri="{FF2B5EF4-FFF2-40B4-BE49-F238E27FC236}">
                <a16:creationId xmlns:a16="http://schemas.microsoft.com/office/drawing/2014/main" id="{8246F4B4-4BA6-4839-46F1-57AC3627ADE2}"/>
              </a:ext>
            </a:extLst>
          </p:cNvPr>
          <p:cNvSpPr txBox="1"/>
          <p:nvPr/>
        </p:nvSpPr>
        <p:spPr>
          <a:xfrm>
            <a:off x="500600" y="3254190"/>
            <a:ext cx="11039373" cy="3804118"/>
          </a:xfrm>
          <a:prstGeom prst="rect">
            <a:avLst/>
          </a:prstGeom>
          <a:noFill/>
        </p:spPr>
        <p:txBody>
          <a:bodyPr wrap="square" rtlCol="0">
            <a:spAutoFit/>
          </a:bodyPr>
          <a:lstStyle/>
          <a:p>
            <a:pPr>
              <a:lnSpc>
                <a:spcPct val="90000"/>
              </a:lnSpc>
            </a:pPr>
            <a:r>
              <a:rPr lang="en-GB" sz="2400" dirty="0">
                <a:solidFill>
                  <a:schemeClr val="tx1"/>
                </a:solidFill>
                <a:latin typeface="Posterama" panose="020B0504020200020000" pitchFamily="34" charset="0"/>
                <a:cs typeface="Posterama" panose="020B0504020200020000" pitchFamily="34" charset="0"/>
              </a:rPr>
              <a:t>“I felt reduced to an object of pity, charity, and only worth something if I was physically healed… It made me feel, in all honesty, less than human.” - Fern</a:t>
            </a:r>
          </a:p>
          <a:p>
            <a:br>
              <a:rPr lang="en-GB" sz="2400" dirty="0">
                <a:solidFill>
                  <a:schemeClr val="tx1"/>
                </a:solidFill>
                <a:latin typeface="Posterama" panose="020B0504020200020000" pitchFamily="34" charset="0"/>
                <a:cs typeface="Posterama" panose="020B0504020200020000" pitchFamily="34" charset="0"/>
              </a:rPr>
            </a:br>
            <a:r>
              <a:rPr lang="en-GB" sz="2400" dirty="0">
                <a:solidFill>
                  <a:schemeClr val="tx1"/>
                </a:solidFill>
                <a:latin typeface="Posterama" panose="020B0504020200020000" pitchFamily="34" charset="0"/>
                <a:cs typeface="Posterama" panose="020B0504020200020000" pitchFamily="34" charset="0"/>
              </a:rPr>
              <a:t>“Healing is being made whole, </a:t>
            </a:r>
            <a:r>
              <a:rPr lang="en-GB" sz="2400" i="1" dirty="0">
                <a:solidFill>
                  <a:schemeClr val="tx1"/>
                </a:solidFill>
                <a:latin typeface="Posterama" panose="020B0504020200020000" pitchFamily="34" charset="0"/>
                <a:cs typeface="Posterama" panose="020B0504020200020000" pitchFamily="34" charset="0"/>
              </a:rPr>
              <a:t>with</a:t>
            </a:r>
            <a:r>
              <a:rPr lang="en-GB" sz="2400" dirty="0">
                <a:solidFill>
                  <a:schemeClr val="tx1"/>
                </a:solidFill>
                <a:latin typeface="Posterama" panose="020B0504020200020000" pitchFamily="34" charset="0"/>
                <a:cs typeface="Posterama" panose="020B0504020200020000" pitchFamily="34" charset="0"/>
              </a:rPr>
              <a:t> the disability/condition… coming to see yourself as whole. Curing, to me, implies removal of the disability to make someone ‘better’… God made me like this, and therefore there is nothing wrong with me. Granted, pain and disability are often unpleasant, but what makes them so difficult is the lack of support and understanding.” - Jane</a:t>
            </a:r>
            <a:br>
              <a:rPr lang="en-GB" sz="1800" dirty="0">
                <a:solidFill>
                  <a:schemeClr val="tx1"/>
                </a:solidFill>
                <a:latin typeface="Posterama" panose="020B0504020200020000" pitchFamily="34" charset="0"/>
                <a:cs typeface="Posterama" panose="020B0504020200020000" pitchFamily="34" charset="0"/>
              </a:rPr>
            </a:br>
            <a:br>
              <a:rPr lang="en-GB" sz="1800" dirty="0">
                <a:solidFill>
                  <a:schemeClr val="tx1"/>
                </a:solidFill>
                <a:latin typeface="Posterama" panose="020B0504020200020000" pitchFamily="34" charset="0"/>
                <a:cs typeface="Posterama" panose="020B0504020200020000" pitchFamily="34" charset="0"/>
              </a:rPr>
            </a:br>
            <a:endParaRPr lang="en-US" sz="1800" dirty="0">
              <a:solidFill>
                <a:schemeClr val="tx1"/>
              </a:solidFill>
              <a:latin typeface="Posterama" panose="020B0504020200020000" pitchFamily="34" charset="0"/>
              <a:cs typeface="Posterama" panose="020B0504020200020000" pitchFamily="34" charset="0"/>
            </a:endParaRPr>
          </a:p>
          <a:p>
            <a:endParaRPr lang="en-US" dirty="0"/>
          </a:p>
        </p:txBody>
      </p:sp>
    </p:spTree>
    <p:extLst>
      <p:ext uri="{BB962C8B-B14F-4D97-AF65-F5344CB8AC3E}">
        <p14:creationId xmlns:p14="http://schemas.microsoft.com/office/powerpoint/2010/main" val="38756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14E0E6-7ADE-67B0-6B15-5559B2468823}"/>
              </a:ext>
            </a:extLst>
          </p:cNvPr>
          <p:cNvSpPr>
            <a:spLocks noGrp="1"/>
          </p:cNvSpPr>
          <p:nvPr>
            <p:ph type="title"/>
          </p:nvPr>
        </p:nvSpPr>
        <p:spPr>
          <a:xfrm>
            <a:off x="738162" y="-180573"/>
            <a:ext cx="6985701" cy="1664573"/>
          </a:xfrm>
        </p:spPr>
        <p:txBody>
          <a:bodyPr vert="horz" lIns="91440" tIns="45720" rIns="91440" bIns="45720" rtlCol="0" anchor="ctr">
            <a:normAutofit/>
          </a:bodyPr>
          <a:lstStyle/>
          <a:p>
            <a:pPr>
              <a:lnSpc>
                <a:spcPct val="100000"/>
              </a:lnSpc>
              <a:spcBef>
                <a:spcPct val="0"/>
              </a:spcBef>
            </a:pPr>
            <a:r>
              <a:rPr lang="en-US" sz="4400" kern="1200" dirty="0">
                <a:solidFill>
                  <a:schemeClr val="tx2"/>
                </a:solidFill>
                <a:latin typeface="+mj-lt"/>
                <a:ea typeface="+mj-ea"/>
                <a:cs typeface="+mj-cs"/>
              </a:rPr>
              <a:t>Disabled People’s Stories</a:t>
            </a:r>
          </a:p>
        </p:txBody>
      </p:sp>
      <p:pic>
        <p:nvPicPr>
          <p:cNvPr id="11" name="Picture 10" descr="The book cover of 'At the Gates: Disability, Justice and the Churches'. The cover is blue with yellow text. It features a blue-and-white print of a blind Christ leading a sighted disciple.">
            <a:extLst>
              <a:ext uri="{FF2B5EF4-FFF2-40B4-BE49-F238E27FC236}">
                <a16:creationId xmlns:a16="http://schemas.microsoft.com/office/drawing/2014/main" id="{F36130F6-4FDA-2E51-674F-91573BE4D2E7}"/>
              </a:ext>
            </a:extLst>
          </p:cNvPr>
          <p:cNvPicPr>
            <a:picLocks noChangeAspect="1"/>
          </p:cNvPicPr>
          <p:nvPr/>
        </p:nvPicPr>
        <p:blipFill>
          <a:blip r:embed="rId3"/>
          <a:stretch>
            <a:fillRect/>
          </a:stretch>
        </p:blipFill>
        <p:spPr>
          <a:xfrm>
            <a:off x="9013932" y="152043"/>
            <a:ext cx="2959769" cy="4352603"/>
          </a:xfrm>
          <a:prstGeom prst="rect">
            <a:avLst/>
          </a:prstGeom>
        </p:spPr>
      </p:pic>
      <p:sp>
        <p:nvSpPr>
          <p:cNvPr id="6" name="Slide Number Placeholder 5">
            <a:extLst>
              <a:ext uri="{FF2B5EF4-FFF2-40B4-BE49-F238E27FC236}">
                <a16:creationId xmlns:a16="http://schemas.microsoft.com/office/drawing/2014/main" id="{E60C9EF2-2836-1863-74BA-ECAA4CC10D80}"/>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smtClean="0">
                <a:cs typeface="Segoe UI Semilight" panose="020B0402040204020203" pitchFamily="34" charset="0"/>
              </a:rPr>
              <a:pPr>
                <a:spcAft>
                  <a:spcPts val="600"/>
                </a:spcAft>
              </a:pPr>
              <a:t>13</a:t>
            </a:fld>
            <a:endParaRPr lang="en-US" cap="all">
              <a:cs typeface="Segoe UI Semilight" panose="020B0402040204020203" pitchFamily="34" charset="0"/>
            </a:endParaRPr>
          </a:p>
        </p:txBody>
      </p:sp>
      <p:sp>
        <p:nvSpPr>
          <p:cNvPr id="13" name="TextBox 12">
            <a:extLst>
              <a:ext uri="{FF2B5EF4-FFF2-40B4-BE49-F238E27FC236}">
                <a16:creationId xmlns:a16="http://schemas.microsoft.com/office/drawing/2014/main" id="{77DB1715-6E28-7064-BAC5-BEC28ED5580A}"/>
              </a:ext>
            </a:extLst>
          </p:cNvPr>
          <p:cNvSpPr txBox="1"/>
          <p:nvPr/>
        </p:nvSpPr>
        <p:spPr>
          <a:xfrm>
            <a:off x="738162" y="5647366"/>
            <a:ext cx="9944352" cy="707886"/>
          </a:xfrm>
          <a:prstGeom prst="rect">
            <a:avLst/>
          </a:prstGeom>
          <a:noFill/>
        </p:spPr>
        <p:txBody>
          <a:bodyPr wrap="square">
            <a:spAutoFit/>
          </a:bodyPr>
          <a:lstStyle/>
          <a:p>
            <a:r>
              <a:rPr lang="en-US" sz="2200" dirty="0">
                <a:solidFill>
                  <a:schemeClr val="tx2"/>
                </a:solidFill>
              </a:rPr>
              <a:t>Book recommendation:</a:t>
            </a:r>
          </a:p>
          <a:p>
            <a:r>
              <a:rPr lang="en-GB" dirty="0"/>
              <a:t>Miranda Fricker, </a:t>
            </a:r>
            <a:r>
              <a:rPr lang="en-GB" i="1" dirty="0"/>
              <a:t>Epistemic Injustice: Power and the Ethics of Knowing </a:t>
            </a:r>
            <a:r>
              <a:rPr lang="en-GB" dirty="0"/>
              <a:t>(2009)</a:t>
            </a:r>
            <a:endParaRPr lang="en-US" sz="2200" dirty="0"/>
          </a:p>
        </p:txBody>
      </p:sp>
      <p:graphicFrame>
        <p:nvGraphicFramePr>
          <p:cNvPr id="108" name="TextBox 6">
            <a:extLst>
              <a:ext uri="{FF2B5EF4-FFF2-40B4-BE49-F238E27FC236}">
                <a16:creationId xmlns:a16="http://schemas.microsoft.com/office/drawing/2014/main" id="{F9F2B0C6-DF75-3DD3-8873-F2665DEF9311}"/>
              </a:ext>
            </a:extLst>
          </p:cNvPr>
          <p:cNvGraphicFramePr/>
          <p:nvPr>
            <p:extLst>
              <p:ext uri="{D42A27DB-BD31-4B8C-83A1-F6EECF244321}">
                <p14:modId xmlns:p14="http://schemas.microsoft.com/office/powerpoint/2010/main" val="3592610531"/>
              </p:ext>
            </p:extLst>
          </p:nvPr>
        </p:nvGraphicFramePr>
        <p:xfrm>
          <a:off x="742873" y="1076136"/>
          <a:ext cx="8103729" cy="34667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BF24F4DB-5B76-764B-AE71-627C25409FAD}"/>
              </a:ext>
            </a:extLst>
          </p:cNvPr>
          <p:cNvSpPr txBox="1"/>
          <p:nvPr/>
        </p:nvSpPr>
        <p:spPr>
          <a:xfrm>
            <a:off x="738161" y="4794270"/>
            <a:ext cx="11235539" cy="769441"/>
          </a:xfrm>
          <a:prstGeom prst="rect">
            <a:avLst/>
          </a:prstGeom>
          <a:noFill/>
        </p:spPr>
        <p:txBody>
          <a:bodyPr wrap="square" rtlCol="0">
            <a:spAutoFit/>
          </a:bodyPr>
          <a:lstStyle/>
          <a:p>
            <a:r>
              <a:rPr lang="en-US" sz="2200" dirty="0"/>
              <a:t>The disabled people in </a:t>
            </a:r>
            <a:r>
              <a:rPr lang="en-US" sz="2200" i="1" dirty="0"/>
              <a:t>At the Gates</a:t>
            </a:r>
            <a:r>
              <a:rPr lang="en-US" sz="2200" dirty="0"/>
              <a:t> told their own stories about God, faith and churches.</a:t>
            </a:r>
          </a:p>
          <a:p>
            <a:r>
              <a:rPr lang="en-US" sz="2200" dirty="0"/>
              <a:t>These were </a:t>
            </a:r>
            <a:r>
              <a:rPr lang="en-US" sz="2200" b="1" dirty="0"/>
              <a:t>very different stories </a:t>
            </a:r>
            <a:r>
              <a:rPr lang="en-US" sz="2200" dirty="0"/>
              <a:t>from most disability theology.</a:t>
            </a:r>
          </a:p>
        </p:txBody>
      </p:sp>
    </p:spTree>
    <p:extLst>
      <p:ext uri="{BB962C8B-B14F-4D97-AF65-F5344CB8AC3E}">
        <p14:creationId xmlns:p14="http://schemas.microsoft.com/office/powerpoint/2010/main" val="317754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0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785F-0898-A21F-9DE3-40A729326D6C}"/>
              </a:ext>
            </a:extLst>
          </p:cNvPr>
          <p:cNvSpPr>
            <a:spLocks noGrp="1"/>
          </p:cNvSpPr>
          <p:nvPr>
            <p:ph type="title"/>
          </p:nvPr>
        </p:nvSpPr>
        <p:spPr>
          <a:xfrm>
            <a:off x="1000186" y="316084"/>
            <a:ext cx="5605358" cy="1664573"/>
          </a:xfrm>
        </p:spPr>
        <p:txBody>
          <a:bodyPr vert="horz" lIns="91440" tIns="45720" rIns="91440" bIns="45720" rtlCol="0" anchor="ctr">
            <a:normAutofit/>
          </a:bodyPr>
          <a:lstStyle/>
          <a:p>
            <a:r>
              <a:rPr lang="en-US" i="1" kern="1200" dirty="0">
                <a:solidFill>
                  <a:schemeClr val="tx2"/>
                </a:solidFill>
                <a:latin typeface="+mj-lt"/>
                <a:ea typeface="+mj-ea"/>
                <a:cs typeface="+mj-cs"/>
              </a:rPr>
              <a:t>A God Like Us</a:t>
            </a:r>
          </a:p>
        </p:txBody>
      </p:sp>
      <p:sp>
        <p:nvSpPr>
          <p:cNvPr id="3" name="Content Placeholder 2">
            <a:extLst>
              <a:ext uri="{FF2B5EF4-FFF2-40B4-BE49-F238E27FC236}">
                <a16:creationId xmlns:a16="http://schemas.microsoft.com/office/drawing/2014/main" id="{9DFDE295-65D9-CDF2-4994-1F308969B31A}"/>
              </a:ext>
            </a:extLst>
          </p:cNvPr>
          <p:cNvSpPr>
            <a:spLocks noGrp="1"/>
          </p:cNvSpPr>
          <p:nvPr>
            <p:ph idx="1"/>
          </p:nvPr>
        </p:nvSpPr>
        <p:spPr>
          <a:xfrm>
            <a:off x="1000186" y="1980657"/>
            <a:ext cx="9308274" cy="4094673"/>
          </a:xfrm>
        </p:spPr>
        <p:txBody>
          <a:bodyPr vert="horz" lIns="91440" tIns="45720" rIns="91440" bIns="45720" rtlCol="0">
            <a:normAutofit/>
          </a:bodyPr>
          <a:lstStyle/>
          <a:p>
            <a:pPr>
              <a:lnSpc>
                <a:spcPct val="110000"/>
              </a:lnSpc>
            </a:pPr>
            <a:r>
              <a:rPr lang="en-US" sz="3000" dirty="0"/>
              <a:t>…a disabled God</a:t>
            </a:r>
          </a:p>
        </p:txBody>
      </p:sp>
      <p:sp>
        <p:nvSpPr>
          <p:cNvPr id="6" name="Slide Number Placeholder 5">
            <a:extLst>
              <a:ext uri="{FF2B5EF4-FFF2-40B4-BE49-F238E27FC236}">
                <a16:creationId xmlns:a16="http://schemas.microsoft.com/office/drawing/2014/main" id="{1E921E1C-7CB0-AA33-92C6-9DC767AF3005}"/>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smtClean="0">
                <a:cs typeface="Segoe UI Semilight" panose="020B0402040204020203" pitchFamily="34" charset="0"/>
              </a:rPr>
              <a:pPr>
                <a:spcAft>
                  <a:spcPts val="600"/>
                </a:spcAft>
              </a:pPr>
              <a:t>14</a:t>
            </a:fld>
            <a:endParaRPr lang="en-US" cap="all">
              <a:cs typeface="Segoe UI Semilight" panose="020B0402040204020203" pitchFamily="34" charset="0"/>
            </a:endParaRPr>
          </a:p>
        </p:txBody>
      </p:sp>
      <p:sp>
        <p:nvSpPr>
          <p:cNvPr id="11" name="TextBox 10">
            <a:extLst>
              <a:ext uri="{FF2B5EF4-FFF2-40B4-BE49-F238E27FC236}">
                <a16:creationId xmlns:a16="http://schemas.microsoft.com/office/drawing/2014/main" id="{6A9ADB0D-AF36-492F-2198-85B11C44F913}"/>
              </a:ext>
            </a:extLst>
          </p:cNvPr>
          <p:cNvSpPr txBox="1"/>
          <p:nvPr/>
        </p:nvSpPr>
        <p:spPr>
          <a:xfrm>
            <a:off x="1231665" y="4784586"/>
            <a:ext cx="4806711" cy="369332"/>
          </a:xfrm>
          <a:prstGeom prst="rect">
            <a:avLst/>
          </a:prstGeom>
          <a:noFill/>
        </p:spPr>
        <p:txBody>
          <a:bodyPr wrap="square" rtlCol="0">
            <a:spAutoFit/>
          </a:bodyPr>
          <a:lstStyle/>
          <a:p>
            <a:endParaRPr lang="en-US" dirty="0"/>
          </a:p>
        </p:txBody>
      </p:sp>
      <p:sp>
        <p:nvSpPr>
          <p:cNvPr id="4" name="Title 18">
            <a:extLst>
              <a:ext uri="{FF2B5EF4-FFF2-40B4-BE49-F238E27FC236}">
                <a16:creationId xmlns:a16="http://schemas.microsoft.com/office/drawing/2014/main" id="{65E5ABEE-20CA-CFA1-CE93-1D91439CCEF4}"/>
              </a:ext>
            </a:extLst>
          </p:cNvPr>
          <p:cNvSpPr txBox="1">
            <a:spLocks/>
          </p:cNvSpPr>
          <p:nvPr/>
        </p:nvSpPr>
        <p:spPr>
          <a:xfrm>
            <a:off x="852714" y="2715836"/>
            <a:ext cx="11118236" cy="315541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pPr>
              <a:lnSpc>
                <a:spcPct val="90000"/>
              </a:lnSpc>
            </a:pPr>
            <a:endParaRPr lang="en-GB" sz="2400" dirty="0">
              <a:solidFill>
                <a:schemeClr val="tx1"/>
              </a:solidFill>
              <a:latin typeface="Posterama" panose="020B0504020200020000" pitchFamily="34" charset="0"/>
              <a:cs typeface="Posterama" panose="020B0504020200020000" pitchFamily="34" charset="0"/>
            </a:endParaRPr>
          </a:p>
          <a:p>
            <a:pPr>
              <a:lnSpc>
                <a:spcPct val="90000"/>
              </a:lnSpc>
            </a:pPr>
            <a:r>
              <a:rPr lang="en-GB" sz="2800" dirty="0">
                <a:solidFill>
                  <a:schemeClr val="tx1"/>
                </a:solidFill>
                <a:latin typeface="Posterama" panose="020B0504020200020000" pitchFamily="34" charset="0"/>
                <a:cs typeface="Posterama" panose="020B0504020200020000" pitchFamily="34" charset="0"/>
              </a:rPr>
              <a:t>“</a:t>
            </a:r>
            <a:r>
              <a:rPr lang="en-GB" sz="2800" dirty="0">
                <a:latin typeface="Posterama" panose="020B0504020200020000" pitchFamily="34" charset="0"/>
                <a:cs typeface="Posterama" panose="020B0504020200020000" pitchFamily="34" charset="0"/>
              </a:rPr>
              <a:t>Jesus was disabled too, after the crucifixion. I can’t quite believe I’ve never noticed that. Even though we’re explicitly told about how after the resurrection he had wounds, etc. But we don’t discuss that side of it ever, which is weird as it’s right there. Maybe [the story is] not just the nice fairy-tale version.” - Fern</a:t>
            </a:r>
            <a:endParaRPr lang="en-GB" sz="2800" dirty="0">
              <a:solidFill>
                <a:schemeClr val="tx1"/>
              </a:solidFill>
              <a:latin typeface="Posterama" panose="020B0504020200020000" pitchFamily="34" charset="0"/>
              <a:cs typeface="Posterama" panose="020B0504020200020000" pitchFamily="34" charset="0"/>
            </a:endParaRPr>
          </a:p>
          <a:p>
            <a:pPr>
              <a:lnSpc>
                <a:spcPct val="90000"/>
              </a:lnSpc>
            </a:pPr>
            <a:endParaRPr lang="en-GB" sz="2400" dirty="0">
              <a:solidFill>
                <a:schemeClr val="tx1"/>
              </a:solidFill>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2282514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DC869-4DE5-4C37-630E-93FF4413BA0E}"/>
              </a:ext>
            </a:extLst>
          </p:cNvPr>
          <p:cNvSpPr>
            <a:spLocks noGrp="1"/>
          </p:cNvSpPr>
          <p:nvPr>
            <p:ph type="title"/>
          </p:nvPr>
        </p:nvSpPr>
        <p:spPr>
          <a:xfrm>
            <a:off x="4074460" y="243545"/>
            <a:ext cx="8211670" cy="1335662"/>
          </a:xfrm>
        </p:spPr>
        <p:txBody>
          <a:bodyPr/>
          <a:lstStyle/>
          <a:p>
            <a:r>
              <a:rPr lang="en-US" i="1" dirty="0"/>
              <a:t>God For Us: </a:t>
            </a:r>
            <a:br>
              <a:rPr lang="en-US" dirty="0"/>
            </a:br>
            <a:r>
              <a:rPr lang="en-US" dirty="0"/>
              <a:t>A God of Justice</a:t>
            </a:r>
          </a:p>
        </p:txBody>
      </p:sp>
      <p:sp>
        <p:nvSpPr>
          <p:cNvPr id="6" name="Content Placeholder 5">
            <a:extLst>
              <a:ext uri="{FF2B5EF4-FFF2-40B4-BE49-F238E27FC236}">
                <a16:creationId xmlns:a16="http://schemas.microsoft.com/office/drawing/2014/main" id="{80784628-49E5-1B0A-27ED-1065D9669BFD}"/>
              </a:ext>
            </a:extLst>
          </p:cNvPr>
          <p:cNvSpPr>
            <a:spLocks noGrp="1"/>
          </p:cNvSpPr>
          <p:nvPr>
            <p:ph idx="14"/>
          </p:nvPr>
        </p:nvSpPr>
        <p:spPr>
          <a:xfrm>
            <a:off x="6278157" y="2468022"/>
            <a:ext cx="5418667" cy="3744343"/>
          </a:xfrm>
        </p:spPr>
        <p:txBody>
          <a:bodyPr>
            <a:normAutofit/>
          </a:bodyPr>
          <a:lstStyle/>
          <a:p>
            <a:pPr marL="0" indent="0">
              <a:lnSpc>
                <a:spcPct val="90000"/>
              </a:lnSpc>
              <a:spcBef>
                <a:spcPct val="0"/>
              </a:spcBef>
              <a:buNone/>
            </a:pPr>
            <a:r>
              <a:rPr lang="en-GB" sz="2800" dirty="0">
                <a:solidFill>
                  <a:schemeClr val="tx1"/>
                </a:solidFill>
                <a:latin typeface="Posterama" panose="020B0504020200020000" pitchFamily="34" charset="0"/>
                <a:cs typeface="Posterama" panose="020B0504020200020000" pitchFamily="34" charset="0"/>
              </a:rPr>
              <a:t>“</a:t>
            </a:r>
            <a:r>
              <a:rPr lang="en-GB" sz="2800" dirty="0">
                <a:solidFill>
                  <a:schemeClr val="tx1"/>
                </a:solidFill>
                <a:effectLst/>
                <a:latin typeface="Posterama" panose="020B0504020200020000" pitchFamily="34" charset="0"/>
                <a:cs typeface="Posterama" panose="020B0504020200020000" pitchFamily="34" charset="0"/>
              </a:rPr>
              <a:t>If Jesus was here I don’t think he would be going along with what the privileged did. I think he would be interested in people who are on the margins of society.”</a:t>
            </a:r>
          </a:p>
          <a:p>
            <a:pPr marL="0" indent="0">
              <a:lnSpc>
                <a:spcPct val="90000"/>
              </a:lnSpc>
              <a:spcBef>
                <a:spcPct val="0"/>
              </a:spcBef>
              <a:buNone/>
            </a:pPr>
            <a:endParaRPr lang="en-GB" sz="2800" dirty="0">
              <a:solidFill>
                <a:schemeClr val="tx1"/>
              </a:solidFill>
              <a:effectLst/>
              <a:latin typeface="Posterama" panose="020B0504020200020000" pitchFamily="34" charset="0"/>
              <a:cs typeface="Posterama" panose="020B0504020200020000" pitchFamily="34" charset="0"/>
            </a:endParaRPr>
          </a:p>
          <a:p>
            <a:pPr marL="0" indent="0">
              <a:lnSpc>
                <a:spcPct val="90000"/>
              </a:lnSpc>
              <a:spcBef>
                <a:spcPct val="0"/>
              </a:spcBef>
              <a:buNone/>
            </a:pPr>
            <a:r>
              <a:rPr lang="en-GB" sz="2600" dirty="0">
                <a:solidFill>
                  <a:schemeClr val="tx1"/>
                </a:solidFill>
                <a:latin typeface="Posterama" panose="020B0504020200020000" pitchFamily="34" charset="0"/>
                <a:cs typeface="Posterama" panose="020B0504020200020000" pitchFamily="34" charset="0"/>
              </a:rPr>
              <a:t>- Andrew</a:t>
            </a:r>
            <a:endParaRPr lang="en-US" sz="2600" dirty="0">
              <a:latin typeface="Posterama" panose="020B0504020200020000" pitchFamily="34" charset="0"/>
              <a:cs typeface="Posterama" panose="020B0504020200020000" pitchFamily="34" charset="0"/>
            </a:endParaRPr>
          </a:p>
          <a:p>
            <a:pPr marL="0" indent="0">
              <a:lnSpc>
                <a:spcPct val="90000"/>
              </a:lnSpc>
              <a:spcBef>
                <a:spcPct val="0"/>
              </a:spcBef>
              <a:buNone/>
            </a:pPr>
            <a:endParaRPr lang="en-GB" sz="2800" dirty="0">
              <a:solidFill>
                <a:schemeClr val="tx1"/>
              </a:solidFill>
              <a:effectLst/>
              <a:latin typeface="Posterama" panose="020B0504020200020000" pitchFamily="34" charset="0"/>
              <a:cs typeface="Posterama" panose="020B0504020200020000" pitchFamily="34" charset="0"/>
            </a:endParaRPr>
          </a:p>
          <a:p>
            <a:pPr marL="0" indent="0">
              <a:lnSpc>
                <a:spcPct val="90000"/>
              </a:lnSpc>
              <a:spcBef>
                <a:spcPct val="0"/>
              </a:spcBef>
              <a:buNone/>
            </a:pPr>
            <a:endParaRPr lang="en-GB" dirty="0">
              <a:solidFill>
                <a:schemeClr val="tx1"/>
              </a:solidFill>
              <a:latin typeface="Posterama" panose="020B0504020200020000" pitchFamily="34" charset="0"/>
              <a:cs typeface="Posterama" panose="020B0504020200020000" pitchFamily="34" charset="0"/>
            </a:endParaRPr>
          </a:p>
        </p:txBody>
      </p:sp>
      <p:sp>
        <p:nvSpPr>
          <p:cNvPr id="8" name="Slide Number Placeholder 7">
            <a:extLst>
              <a:ext uri="{FF2B5EF4-FFF2-40B4-BE49-F238E27FC236}">
                <a16:creationId xmlns:a16="http://schemas.microsoft.com/office/drawing/2014/main" id="{6AD5A907-B2DA-8DAB-1256-BC4B362B0900}"/>
              </a:ext>
            </a:extLst>
          </p:cNvPr>
          <p:cNvSpPr>
            <a:spLocks noGrp="1"/>
          </p:cNvSpPr>
          <p:nvPr>
            <p:ph type="sldNum" sz="quarter" idx="12"/>
          </p:nvPr>
        </p:nvSpPr>
        <p:spPr/>
        <p:txBody>
          <a:bodyPr/>
          <a:lstStyle/>
          <a:p>
            <a:fld id="{73B850FF-6169-4056-8077-06FFA93A5366}" type="slidenum">
              <a:rPr lang="en-US" smtClean="0"/>
              <a:pPr/>
              <a:t>15</a:t>
            </a:fld>
            <a:endParaRPr lang="en-US" dirty="0"/>
          </a:p>
        </p:txBody>
      </p:sp>
      <p:sp>
        <p:nvSpPr>
          <p:cNvPr id="9" name="Content Placeholder 5">
            <a:extLst>
              <a:ext uri="{FF2B5EF4-FFF2-40B4-BE49-F238E27FC236}">
                <a16:creationId xmlns:a16="http://schemas.microsoft.com/office/drawing/2014/main" id="{F77836E6-F84C-3589-B549-3DA1532B8609}"/>
              </a:ext>
            </a:extLst>
          </p:cNvPr>
          <p:cNvSpPr txBox="1">
            <a:spLocks/>
          </p:cNvSpPr>
          <p:nvPr/>
        </p:nvSpPr>
        <p:spPr>
          <a:xfrm>
            <a:off x="300173" y="3958602"/>
            <a:ext cx="5567784" cy="2154909"/>
          </a:xfrm>
          <a:prstGeom prst="rect">
            <a:avLst/>
          </a:prstGeom>
        </p:spPr>
        <p:txBody>
          <a:bodyPr>
            <a:normAutofit lnSpcReduction="10000"/>
          </a:bodyPr>
          <a:lstStyle>
            <a:lvl1pPr marL="228600" indent="-228600" algn="l" defTabSz="914400" rtl="0" eaLnBrk="1" latinLnBrk="0" hangingPunct="1">
              <a:lnSpc>
                <a:spcPct val="100000"/>
              </a:lnSpc>
              <a:spcBef>
                <a:spcPts val="1000"/>
              </a:spcBef>
              <a:buClr>
                <a:schemeClr val="accent5"/>
              </a:buClr>
              <a:buFont typeface="Avenir Next LT Pro" panose="020B05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ct val="0"/>
              </a:spcBef>
              <a:buFont typeface="Avenir Next LT Pro" panose="020B0504020202020204" pitchFamily="34" charset="0"/>
              <a:buNone/>
            </a:pPr>
            <a:r>
              <a:rPr lang="en-GB" sz="2800" dirty="0">
                <a:solidFill>
                  <a:schemeClr val="tx1"/>
                </a:solidFill>
                <a:latin typeface="Posterama" panose="020B0504020200020000" pitchFamily="34" charset="0"/>
                <a:cs typeface="Posterama" panose="020B0504020200020000" pitchFamily="34" charset="0"/>
              </a:rPr>
              <a:t>“Jesus, our King, rode on a ridiculous unbroken donkey. He looked like a fool. And that’s our model of power.” </a:t>
            </a:r>
          </a:p>
          <a:p>
            <a:pPr marL="0" indent="0">
              <a:lnSpc>
                <a:spcPct val="90000"/>
              </a:lnSpc>
              <a:spcBef>
                <a:spcPct val="0"/>
              </a:spcBef>
              <a:buFont typeface="Avenir Next LT Pro" panose="020B0504020202020204" pitchFamily="34" charset="0"/>
              <a:buNone/>
            </a:pPr>
            <a:endParaRPr lang="en-GB" sz="2800" dirty="0">
              <a:solidFill>
                <a:schemeClr val="tx1"/>
              </a:solidFill>
              <a:latin typeface="Posterama" panose="020B0504020200020000" pitchFamily="34" charset="0"/>
              <a:cs typeface="Posterama" panose="020B0504020200020000" pitchFamily="34" charset="0"/>
            </a:endParaRPr>
          </a:p>
          <a:p>
            <a:pPr marL="0" indent="0">
              <a:lnSpc>
                <a:spcPct val="90000"/>
              </a:lnSpc>
              <a:spcBef>
                <a:spcPct val="0"/>
              </a:spcBef>
              <a:buNone/>
            </a:pPr>
            <a:r>
              <a:rPr lang="en-GB" sz="2800" dirty="0">
                <a:solidFill>
                  <a:schemeClr val="tx1"/>
                </a:solidFill>
                <a:latin typeface="Posterama" panose="020B0504020200020000" pitchFamily="34" charset="0"/>
                <a:cs typeface="Posterama" panose="020B0504020200020000" pitchFamily="34" charset="0"/>
              </a:rPr>
              <a:t>- Zoe</a:t>
            </a:r>
          </a:p>
          <a:p>
            <a:pPr marL="0" indent="0">
              <a:lnSpc>
                <a:spcPct val="90000"/>
              </a:lnSpc>
              <a:spcBef>
                <a:spcPct val="0"/>
              </a:spcBef>
              <a:buFont typeface="Avenir Next LT Pro" panose="020B0504020202020204" pitchFamily="34" charset="0"/>
              <a:buNone/>
            </a:pPr>
            <a:endParaRPr lang="en-GB" sz="2400" dirty="0">
              <a:solidFill>
                <a:schemeClr val="tx1"/>
              </a:solidFill>
              <a:latin typeface="Posterama" panose="020B0504020200020000" pitchFamily="34" charset="0"/>
              <a:cs typeface="Posterama" panose="020B0504020200020000" pitchFamily="34" charset="0"/>
            </a:endParaRPr>
          </a:p>
          <a:p>
            <a:pPr marL="0" indent="0">
              <a:lnSpc>
                <a:spcPct val="90000"/>
              </a:lnSpc>
              <a:spcBef>
                <a:spcPct val="0"/>
              </a:spcBef>
              <a:buFont typeface="Avenir Next LT Pro" panose="020B0504020202020204" pitchFamily="34" charset="0"/>
              <a:buNone/>
            </a:pPr>
            <a:endParaRPr lang="en-GB" sz="2400" dirty="0">
              <a:solidFill>
                <a:schemeClr val="tx1"/>
              </a:solidFill>
              <a:latin typeface="Posterama" panose="020B0504020200020000" pitchFamily="34" charset="0"/>
              <a:cs typeface="Posterama" panose="020B0504020200020000" pitchFamily="34" charset="0"/>
            </a:endParaRPr>
          </a:p>
          <a:p>
            <a:pPr marL="0" indent="0">
              <a:lnSpc>
                <a:spcPct val="90000"/>
              </a:lnSpc>
              <a:spcBef>
                <a:spcPct val="0"/>
              </a:spcBef>
              <a:buFont typeface="Avenir Next LT Pro" panose="020B0504020202020204" pitchFamily="34" charset="0"/>
              <a:buNone/>
            </a:pPr>
            <a:endParaRPr lang="en-GB" sz="2400" dirty="0">
              <a:solidFill>
                <a:schemeClr val="tx1"/>
              </a:solidFill>
              <a:latin typeface="Posterama" panose="020B0504020200020000" pitchFamily="34" charset="0"/>
              <a:cs typeface="Posterama" panose="020B0504020200020000" pitchFamily="34" charset="0"/>
            </a:endParaRPr>
          </a:p>
          <a:p>
            <a:pPr marL="0" indent="0">
              <a:lnSpc>
                <a:spcPct val="90000"/>
              </a:lnSpc>
              <a:spcBef>
                <a:spcPct val="0"/>
              </a:spcBef>
              <a:buFont typeface="Avenir Next LT Pro" panose="020B0504020202020204" pitchFamily="34" charset="0"/>
              <a:buNone/>
            </a:pPr>
            <a:endParaRPr lang="en-GB" sz="2400" dirty="0">
              <a:solidFill>
                <a:schemeClr val="tx1"/>
              </a:solidFill>
              <a:latin typeface="Posterama" panose="020B0504020200020000" pitchFamily="34" charset="0"/>
              <a:cs typeface="Posterama" panose="020B0504020200020000" pitchFamily="34" charset="0"/>
            </a:endParaRPr>
          </a:p>
        </p:txBody>
      </p:sp>
      <p:pic>
        <p:nvPicPr>
          <p:cNvPr id="4" name="Picture 3" descr="Donkeys behind a wire fence">
            <a:extLst>
              <a:ext uri="{FF2B5EF4-FFF2-40B4-BE49-F238E27FC236}">
                <a16:creationId xmlns:a16="http://schemas.microsoft.com/office/drawing/2014/main" id="{95E1D654-CE0C-4D4F-2AC0-BC8FADBD265E}"/>
              </a:ext>
            </a:extLst>
          </p:cNvPr>
          <p:cNvPicPr>
            <a:picLocks noChangeAspect="1"/>
          </p:cNvPicPr>
          <p:nvPr/>
        </p:nvPicPr>
        <p:blipFill>
          <a:blip r:embed="rId3"/>
          <a:stretch>
            <a:fillRect/>
          </a:stretch>
        </p:blipFill>
        <p:spPr>
          <a:xfrm>
            <a:off x="300173" y="243545"/>
            <a:ext cx="4128247" cy="2752165"/>
          </a:xfrm>
          <a:prstGeom prst="rect">
            <a:avLst/>
          </a:prstGeom>
        </p:spPr>
      </p:pic>
      <p:sp>
        <p:nvSpPr>
          <p:cNvPr id="5" name="Footer Placeholder 5">
            <a:extLst>
              <a:ext uri="{FF2B5EF4-FFF2-40B4-BE49-F238E27FC236}">
                <a16:creationId xmlns:a16="http://schemas.microsoft.com/office/drawing/2014/main" id="{1460FB4C-C8DC-90AC-52DD-4F2BC7CB8E60}"/>
              </a:ext>
            </a:extLst>
          </p:cNvPr>
          <p:cNvSpPr>
            <a:spLocks noGrp="1"/>
          </p:cNvSpPr>
          <p:nvPr>
            <p:ph type="ftr" sz="quarter" idx="11"/>
          </p:nvPr>
        </p:nvSpPr>
        <p:spPr>
          <a:xfrm>
            <a:off x="201706" y="3063875"/>
            <a:ext cx="4114800" cy="365125"/>
          </a:xfrm>
        </p:spPr>
        <p:txBody>
          <a:bodyPr vert="horz" lIns="91440" tIns="45720" rIns="91440" bIns="45720" rtlCol="0" anchor="ctr">
            <a:noAutofit/>
          </a:bodyPr>
          <a:lstStyle/>
          <a:p>
            <a:pPr>
              <a:spcAft>
                <a:spcPts val="600"/>
              </a:spcAft>
            </a:pPr>
            <a:r>
              <a:rPr lang="en-US" sz="1600" i="1" kern="1200" spc="200" dirty="0">
                <a:solidFill>
                  <a:schemeClr val="tx1"/>
                </a:solidFill>
                <a:latin typeface="+mn-lt"/>
                <a:ea typeface="+mn-ea"/>
                <a:cs typeface="Segoe UI Semilight" panose="020B0402040204020203" pitchFamily="34" charset="0"/>
              </a:rPr>
              <a:t>Photo cc Tim </a:t>
            </a:r>
            <a:r>
              <a:rPr lang="en-US" sz="1600" i="1" kern="1200" spc="200" dirty="0" err="1">
                <a:solidFill>
                  <a:schemeClr val="tx1"/>
                </a:solidFill>
                <a:latin typeface="+mn-lt"/>
                <a:ea typeface="+mn-ea"/>
                <a:cs typeface="Segoe UI Semilight" panose="020B0402040204020203" pitchFamily="34" charset="0"/>
              </a:rPr>
              <a:t>Mossholder</a:t>
            </a:r>
            <a:endParaRPr lang="en-US" sz="1600" i="1" kern="1200" spc="200" dirty="0">
              <a:solidFill>
                <a:schemeClr val="tx1"/>
              </a:solidFill>
              <a:latin typeface="+mn-lt"/>
              <a:ea typeface="+mn-ea"/>
              <a:cs typeface="Segoe UI Semilight" panose="020B0402040204020203" pitchFamily="34" charset="0"/>
            </a:endParaRPr>
          </a:p>
        </p:txBody>
      </p:sp>
    </p:spTree>
    <p:extLst>
      <p:ext uri="{BB962C8B-B14F-4D97-AF65-F5344CB8AC3E}">
        <p14:creationId xmlns:p14="http://schemas.microsoft.com/office/powerpoint/2010/main" val="40540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AF10A2F-ED1C-233F-9AE3-7EAAF670A8C5}"/>
              </a:ext>
            </a:extLst>
          </p:cNvPr>
          <p:cNvSpPr>
            <a:spLocks noGrp="1"/>
          </p:cNvSpPr>
          <p:nvPr>
            <p:ph type="title"/>
          </p:nvPr>
        </p:nvSpPr>
        <p:spPr>
          <a:xfrm>
            <a:off x="537029" y="219982"/>
            <a:ext cx="11208657" cy="1325563"/>
          </a:xfrm>
        </p:spPr>
        <p:txBody>
          <a:bodyPr/>
          <a:lstStyle/>
          <a:p>
            <a:r>
              <a:rPr lang="en-US" i="1" dirty="0"/>
              <a:t>Disability Justice &amp; Liberation Theology </a:t>
            </a:r>
            <a:br>
              <a:rPr lang="en-US" dirty="0"/>
            </a:br>
            <a:endParaRPr lang="en-US" dirty="0"/>
          </a:p>
        </p:txBody>
      </p:sp>
      <p:pic>
        <p:nvPicPr>
          <p:cNvPr id="2050" name="Picture 2" descr="A graphic showing the 10 principles of disability justice">
            <a:extLst>
              <a:ext uri="{FF2B5EF4-FFF2-40B4-BE49-F238E27FC236}">
                <a16:creationId xmlns:a16="http://schemas.microsoft.com/office/drawing/2014/main" id="{F1DA3078-5502-414D-2468-BF6671908F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7029" y="1356580"/>
            <a:ext cx="5109029" cy="51090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3CD234-55B6-491B-6BA1-9AE6D806FDF0}"/>
              </a:ext>
            </a:extLst>
          </p:cNvPr>
          <p:cNvSpPr txBox="1"/>
          <p:nvPr/>
        </p:nvSpPr>
        <p:spPr>
          <a:xfrm>
            <a:off x="5929084" y="5449946"/>
            <a:ext cx="6096000" cy="1015663"/>
          </a:xfrm>
          <a:prstGeom prst="rect">
            <a:avLst/>
          </a:prstGeom>
          <a:noFill/>
        </p:spPr>
        <p:txBody>
          <a:bodyPr wrap="square" rtlCol="0">
            <a:spAutoFit/>
          </a:bodyPr>
          <a:lstStyle/>
          <a:p>
            <a:r>
              <a:rPr lang="en-US" sz="2400" dirty="0"/>
              <a:t>Sins Invalid</a:t>
            </a:r>
          </a:p>
          <a:p>
            <a:r>
              <a:rPr lang="en-US" dirty="0">
                <a:hlinkClick r:id="rId4"/>
              </a:rPr>
              <a:t>https://www.sinsinvalid.org/blog/10-principles-of-disability-justice</a:t>
            </a:r>
            <a:r>
              <a:rPr lang="en-US" dirty="0"/>
              <a:t> </a:t>
            </a:r>
          </a:p>
        </p:txBody>
      </p:sp>
      <p:sp>
        <p:nvSpPr>
          <p:cNvPr id="11" name="TextBox 10">
            <a:extLst>
              <a:ext uri="{FF2B5EF4-FFF2-40B4-BE49-F238E27FC236}">
                <a16:creationId xmlns:a16="http://schemas.microsoft.com/office/drawing/2014/main" id="{EE4F4062-8201-E605-CC2B-DF206DD83904}"/>
              </a:ext>
            </a:extLst>
          </p:cNvPr>
          <p:cNvSpPr txBox="1"/>
          <p:nvPr/>
        </p:nvSpPr>
        <p:spPr>
          <a:xfrm>
            <a:off x="6371770" y="1389475"/>
            <a:ext cx="5210629" cy="2616101"/>
          </a:xfrm>
          <a:prstGeom prst="rect">
            <a:avLst/>
          </a:prstGeom>
          <a:noFill/>
        </p:spPr>
        <p:txBody>
          <a:bodyPr wrap="square" rtlCol="0">
            <a:spAutoFit/>
          </a:bodyPr>
          <a:lstStyle/>
          <a:p>
            <a:r>
              <a:rPr lang="en-US" sz="2800" dirty="0"/>
              <a:t>“An unjust system does not happen by chance… there is human responsibility behind it.”</a:t>
            </a:r>
          </a:p>
          <a:p>
            <a:endParaRPr lang="en-US" sz="2800" dirty="0"/>
          </a:p>
          <a:p>
            <a:r>
              <a:rPr lang="en-US" sz="2600" dirty="0"/>
              <a:t>- Gustavo Gutierrez, </a:t>
            </a:r>
            <a:r>
              <a:rPr lang="en-US" sz="2600" i="1" dirty="0"/>
              <a:t>A Theology of Liberation</a:t>
            </a:r>
            <a:endParaRPr lang="en-US" sz="2600" dirty="0"/>
          </a:p>
        </p:txBody>
      </p:sp>
    </p:spTree>
    <p:extLst>
      <p:ext uri="{BB962C8B-B14F-4D97-AF65-F5344CB8AC3E}">
        <p14:creationId xmlns:p14="http://schemas.microsoft.com/office/powerpoint/2010/main" val="360207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E0E1C-66EC-E4C6-45D5-9DA33CBAF105}"/>
              </a:ext>
            </a:extLst>
          </p:cNvPr>
          <p:cNvSpPr>
            <a:spLocks noGrp="1"/>
          </p:cNvSpPr>
          <p:nvPr>
            <p:ph idx="1"/>
          </p:nvPr>
        </p:nvSpPr>
        <p:spPr>
          <a:xfrm>
            <a:off x="595313" y="1285875"/>
            <a:ext cx="4576762" cy="4648200"/>
          </a:xfrm>
        </p:spPr>
        <p:txBody>
          <a:bodyPr/>
          <a:lstStyle/>
          <a:p>
            <a:pPr marL="0" indent="0">
              <a:buNone/>
            </a:pPr>
            <a:r>
              <a:rPr lang="en-GB" sz="2400" dirty="0">
                <a:solidFill>
                  <a:srgbClr val="7F7F7F"/>
                </a:solidFill>
                <a:latin typeface="Posterama" panose="020B0504020200020000" pitchFamily="34" charset="0"/>
                <a:cs typeface="Posterama" panose="020B0504020200020000" pitchFamily="34" charset="0"/>
              </a:rPr>
              <a:t>“</a:t>
            </a:r>
            <a:r>
              <a:rPr lang="en-GB" sz="2400" dirty="0">
                <a:effectLst/>
                <a:latin typeface="Posterama" panose="020B0504020200020000" pitchFamily="34" charset="0"/>
                <a:cs typeface="Posterama" panose="020B0504020200020000" pitchFamily="34" charset="0"/>
              </a:rPr>
              <a:t>I love that the Bible at some points takes on the social model of disability – talking about paths being made even so that people do not stumble.”</a:t>
            </a:r>
          </a:p>
          <a:p>
            <a:pPr marL="0" indent="0">
              <a:buNone/>
            </a:pPr>
            <a:r>
              <a:rPr lang="en-GB" sz="2400" dirty="0">
                <a:latin typeface="Posterama" panose="020B0504020200020000" pitchFamily="34" charset="0"/>
                <a:cs typeface="Posterama" panose="020B0504020200020000" pitchFamily="34" charset="0"/>
              </a:rPr>
              <a:t>- Fern</a:t>
            </a:r>
          </a:p>
          <a:p>
            <a:endParaRPr lang="en-US" dirty="0"/>
          </a:p>
        </p:txBody>
      </p:sp>
      <p:pic>
        <p:nvPicPr>
          <p:cNvPr id="5" name="Picture 4" descr="A road with trees in the background. Overlaid on the image is this quotation:&#10;I will lead the blind&#10;by a road they do not know,&#10;by paths they have not known&#10;I will guide them.&#10;I will turn the darkness before them into light, the rough places into level ground. These are the things I will do,&#10;and I will not forsake them.&#10;Isaiah 42:16">
            <a:extLst>
              <a:ext uri="{FF2B5EF4-FFF2-40B4-BE49-F238E27FC236}">
                <a16:creationId xmlns:a16="http://schemas.microsoft.com/office/drawing/2014/main" id="{F939F4B5-01B9-A214-8C16-529977C0ED55}"/>
              </a:ext>
            </a:extLst>
          </p:cNvPr>
          <p:cNvPicPr>
            <a:picLocks noChangeAspect="1"/>
          </p:cNvPicPr>
          <p:nvPr/>
        </p:nvPicPr>
        <p:blipFill>
          <a:blip r:embed="rId2"/>
          <a:stretch>
            <a:fillRect/>
          </a:stretch>
        </p:blipFill>
        <p:spPr>
          <a:xfrm>
            <a:off x="5738018" y="378618"/>
            <a:ext cx="6100763" cy="6100763"/>
          </a:xfrm>
          <a:prstGeom prst="rect">
            <a:avLst/>
          </a:prstGeom>
        </p:spPr>
      </p:pic>
    </p:spTree>
    <p:extLst>
      <p:ext uri="{BB962C8B-B14F-4D97-AF65-F5344CB8AC3E}">
        <p14:creationId xmlns:p14="http://schemas.microsoft.com/office/powerpoint/2010/main" val="408828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2968-A363-1279-B779-0BC3F57A5129}"/>
              </a:ext>
            </a:extLst>
          </p:cNvPr>
          <p:cNvSpPr>
            <a:spLocks noGrp="1"/>
          </p:cNvSpPr>
          <p:nvPr>
            <p:ph type="title"/>
          </p:nvPr>
        </p:nvSpPr>
        <p:spPr>
          <a:xfrm>
            <a:off x="417285" y="162377"/>
            <a:ext cx="10515600" cy="1325563"/>
          </a:xfrm>
        </p:spPr>
        <p:txBody>
          <a:bodyPr/>
          <a:lstStyle/>
          <a:p>
            <a:r>
              <a:rPr lang="en-US" dirty="0"/>
              <a:t>Disability Liberation Theology</a:t>
            </a:r>
          </a:p>
        </p:txBody>
      </p:sp>
      <p:sp>
        <p:nvSpPr>
          <p:cNvPr id="3" name="Content Placeholder 2">
            <a:extLst>
              <a:ext uri="{FF2B5EF4-FFF2-40B4-BE49-F238E27FC236}">
                <a16:creationId xmlns:a16="http://schemas.microsoft.com/office/drawing/2014/main" id="{07A98569-5510-9E39-DFD2-A1E328DAE04B}"/>
              </a:ext>
            </a:extLst>
          </p:cNvPr>
          <p:cNvSpPr>
            <a:spLocks noGrp="1"/>
          </p:cNvSpPr>
          <p:nvPr>
            <p:ph idx="1"/>
          </p:nvPr>
        </p:nvSpPr>
        <p:spPr>
          <a:xfrm>
            <a:off x="290285" y="1690688"/>
            <a:ext cx="11654971" cy="5004935"/>
          </a:xfrm>
        </p:spPr>
        <p:txBody>
          <a:bodyPr>
            <a:normAutofit fontScale="92500" lnSpcReduction="10000"/>
          </a:bodyPr>
          <a:lstStyle/>
          <a:p>
            <a:r>
              <a:rPr lang="en-US" b="1" dirty="0"/>
              <a:t>Nancy L. Eiesland</a:t>
            </a:r>
          </a:p>
          <a:p>
            <a:pPr marL="0" indent="0">
              <a:spcAft>
                <a:spcPts val="1000"/>
              </a:spcAft>
              <a:buNone/>
            </a:pPr>
            <a:r>
              <a:rPr lang="en-US" i="1" dirty="0"/>
              <a:t>The Disabled God: Towards a Liberatory Theology of Disability</a:t>
            </a:r>
          </a:p>
          <a:p>
            <a:r>
              <a:rPr lang="en-US" b="1" dirty="0"/>
              <a:t>Amy Kenny</a:t>
            </a:r>
          </a:p>
          <a:p>
            <a:pPr marL="0" indent="0">
              <a:spcAft>
                <a:spcPts val="1000"/>
              </a:spcAft>
              <a:buNone/>
            </a:pPr>
            <a:r>
              <a:rPr lang="en-US" i="1" dirty="0"/>
              <a:t>My Body is Not a Prayer Request: Disability Justice in the Church</a:t>
            </a:r>
          </a:p>
          <a:p>
            <a:r>
              <a:rPr lang="en-US" b="1" dirty="0"/>
              <a:t>Julia Watts Belser</a:t>
            </a:r>
          </a:p>
          <a:p>
            <a:pPr marL="0" indent="0">
              <a:spcAft>
                <a:spcPts val="1000"/>
              </a:spcAft>
              <a:buNone/>
            </a:pPr>
            <a:r>
              <a:rPr lang="en-US" i="1" dirty="0"/>
              <a:t>Loving Our Own Bones: Rethinking Disability in an Ableist World</a:t>
            </a:r>
          </a:p>
          <a:p>
            <a:r>
              <a:rPr lang="en-US" b="1" dirty="0"/>
              <a:t>Lamar Hardwick</a:t>
            </a:r>
          </a:p>
          <a:p>
            <a:pPr marL="0" indent="0">
              <a:spcAft>
                <a:spcPts val="1000"/>
              </a:spcAft>
              <a:buNone/>
            </a:pPr>
            <a:r>
              <a:rPr lang="en-US" i="1" dirty="0"/>
              <a:t>How Ableism Fuels Racism: Dismantling the Hierarchy of Bodies in the Church</a:t>
            </a:r>
            <a:endParaRPr lang="en-US" dirty="0"/>
          </a:p>
          <a:p>
            <a:r>
              <a:rPr lang="en-US" b="1" dirty="0"/>
              <a:t>Hannah Lewis</a:t>
            </a:r>
          </a:p>
          <a:p>
            <a:pPr marL="0" indent="0">
              <a:spcAft>
                <a:spcPts val="1000"/>
              </a:spcAft>
              <a:buNone/>
            </a:pPr>
            <a:r>
              <a:rPr lang="en-US" i="1" dirty="0"/>
              <a:t>Deaf Liberation Theology</a:t>
            </a:r>
          </a:p>
        </p:txBody>
      </p:sp>
      <p:pic>
        <p:nvPicPr>
          <p:cNvPr id="3078" name="Picture 6" descr="The front cover of ‘The Disabled God’ by Nancy Eiesland. It has a red cover featuring abstract art.">
            <a:extLst>
              <a:ext uri="{FF2B5EF4-FFF2-40B4-BE49-F238E27FC236}">
                <a16:creationId xmlns:a16="http://schemas.microsoft.com/office/drawing/2014/main" id="{8756B695-E6EE-E883-0B16-87CED98F5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611" y="162377"/>
            <a:ext cx="2512698" cy="382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8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7EF6-28E3-F3DA-399C-D481821AABC9}"/>
              </a:ext>
            </a:extLst>
          </p:cNvPr>
          <p:cNvSpPr>
            <a:spLocks noGrp="1"/>
          </p:cNvSpPr>
          <p:nvPr>
            <p:ph type="title"/>
          </p:nvPr>
        </p:nvSpPr>
        <p:spPr>
          <a:xfrm>
            <a:off x="714633" y="141716"/>
            <a:ext cx="10515600" cy="1325563"/>
          </a:xfrm>
        </p:spPr>
        <p:txBody>
          <a:bodyPr/>
          <a:lstStyle/>
          <a:p>
            <a:r>
              <a:rPr lang="en-US" dirty="0"/>
              <a:t>Fireside Chat</a:t>
            </a:r>
          </a:p>
        </p:txBody>
      </p:sp>
      <p:sp>
        <p:nvSpPr>
          <p:cNvPr id="3" name="Content Placeholder 2">
            <a:extLst>
              <a:ext uri="{FF2B5EF4-FFF2-40B4-BE49-F238E27FC236}">
                <a16:creationId xmlns:a16="http://schemas.microsoft.com/office/drawing/2014/main" id="{FCC4DF64-66CA-2E47-229F-688790463052}"/>
              </a:ext>
            </a:extLst>
          </p:cNvPr>
          <p:cNvSpPr>
            <a:spLocks noGrp="1"/>
          </p:cNvSpPr>
          <p:nvPr>
            <p:ph idx="1"/>
          </p:nvPr>
        </p:nvSpPr>
        <p:spPr>
          <a:xfrm>
            <a:off x="714633" y="1467279"/>
            <a:ext cx="11054294" cy="4351338"/>
          </a:xfrm>
        </p:spPr>
        <p:txBody>
          <a:bodyPr>
            <a:noAutofit/>
          </a:bodyPr>
          <a:lstStyle/>
          <a:p>
            <a:pPr>
              <a:spcBef>
                <a:spcPts val="0"/>
              </a:spcBef>
            </a:pPr>
            <a:r>
              <a:rPr lang="en-US" sz="2200" dirty="0"/>
              <a:t>What </a:t>
            </a:r>
            <a:r>
              <a:rPr lang="en-US" sz="2200" b="1" dirty="0"/>
              <a:t>questions</a:t>
            </a:r>
            <a:r>
              <a:rPr lang="en-US" sz="2200" dirty="0"/>
              <a:t> came up for you, as you were reading </a:t>
            </a:r>
          </a:p>
          <a:p>
            <a:pPr marL="0" indent="0">
              <a:spcBef>
                <a:spcPts val="0"/>
              </a:spcBef>
              <a:buNone/>
            </a:pPr>
            <a:r>
              <a:rPr lang="en-US" sz="2200" dirty="0"/>
              <a:t>the chapters from </a:t>
            </a:r>
            <a:r>
              <a:rPr lang="en-US" sz="2200" i="1" dirty="0"/>
              <a:t>At the Gates</a:t>
            </a:r>
            <a:r>
              <a:rPr lang="en-US" sz="2200" dirty="0"/>
              <a:t> or listening to Naomi today?</a:t>
            </a:r>
          </a:p>
          <a:p>
            <a:pPr marL="0" indent="0">
              <a:spcBef>
                <a:spcPts val="0"/>
              </a:spcBef>
              <a:buNone/>
            </a:pPr>
            <a:endParaRPr lang="en-US" sz="2200" dirty="0"/>
          </a:p>
          <a:p>
            <a:pPr>
              <a:spcBef>
                <a:spcPts val="0"/>
              </a:spcBef>
            </a:pPr>
            <a:r>
              <a:rPr lang="en-US" sz="2200" dirty="0"/>
              <a:t>What has </a:t>
            </a:r>
            <a:r>
              <a:rPr lang="en-US" sz="2200" b="1" dirty="0"/>
              <a:t>surprised</a:t>
            </a:r>
            <a:r>
              <a:rPr lang="en-US" sz="2200" dirty="0"/>
              <a:t> you in </a:t>
            </a:r>
            <a:r>
              <a:rPr lang="en-US" sz="2200" i="1" dirty="0"/>
              <a:t>At the Gates </a:t>
            </a:r>
            <a:r>
              <a:rPr lang="en-US" sz="2200" dirty="0"/>
              <a:t>or your other </a:t>
            </a:r>
          </a:p>
          <a:p>
            <a:pPr marL="0" indent="0">
              <a:spcBef>
                <a:spcPts val="0"/>
              </a:spcBef>
              <a:buNone/>
            </a:pPr>
            <a:r>
              <a:rPr lang="en-US" sz="2200" dirty="0"/>
              <a:t>reading about disability?</a:t>
            </a:r>
          </a:p>
          <a:p>
            <a:pPr marL="0" indent="0">
              <a:spcBef>
                <a:spcPts val="0"/>
              </a:spcBef>
              <a:buNone/>
            </a:pPr>
            <a:endParaRPr lang="en-US" sz="2200" b="1" dirty="0"/>
          </a:p>
          <a:p>
            <a:pPr>
              <a:spcBef>
                <a:spcPts val="0"/>
              </a:spcBef>
            </a:pPr>
            <a:r>
              <a:rPr lang="en-US" sz="2200" kern="100" dirty="0">
                <a:effectLst/>
                <a:ea typeface="Calibri" panose="020F0502020204030204" pitchFamily="34" charset="0"/>
                <a:cs typeface="Arial" panose="020B0604020202020204" pitchFamily="34" charset="0"/>
              </a:rPr>
              <a:t>In society’s debates about</a:t>
            </a:r>
            <a:r>
              <a:rPr lang="en-US" sz="2200" i="1" kern="100" dirty="0">
                <a:effectLst/>
                <a:ea typeface="Calibri" panose="020F0502020204030204" pitchFamily="34" charset="0"/>
                <a:cs typeface="Arial" panose="020B0604020202020204" pitchFamily="34" charset="0"/>
              </a:rPr>
              <a:t> </a:t>
            </a:r>
            <a:r>
              <a:rPr lang="en-US" sz="2200" kern="100" dirty="0">
                <a:effectLst/>
                <a:ea typeface="Calibri" panose="020F0502020204030204" pitchFamily="34" charset="0"/>
                <a:cs typeface="Arial" panose="020B0604020202020204" pitchFamily="34" charset="0"/>
              </a:rPr>
              <a:t>disability, </a:t>
            </a:r>
            <a:r>
              <a:rPr lang="en-US" sz="2200" b="1" kern="100" dirty="0">
                <a:effectLst/>
                <a:ea typeface="Calibri" panose="020F0502020204030204" pitchFamily="34" charset="0"/>
                <a:cs typeface="Arial" panose="020B0604020202020204" pitchFamily="34" charset="0"/>
              </a:rPr>
              <a:t>who</a:t>
            </a:r>
            <a:r>
              <a:rPr lang="en-US" sz="2200" kern="100" dirty="0">
                <a:effectLst/>
                <a:ea typeface="Calibri" panose="020F0502020204030204" pitchFamily="34" charset="0"/>
                <a:cs typeface="Arial" panose="020B0604020202020204" pitchFamily="34" charset="0"/>
              </a:rPr>
              <a:t> should get to speak?</a:t>
            </a:r>
          </a:p>
          <a:p>
            <a:pPr>
              <a:spcBef>
                <a:spcPts val="0"/>
              </a:spcBef>
            </a:pPr>
            <a:endParaRPr lang="en-US" sz="2200" kern="100" dirty="0">
              <a:ea typeface="Calibri" panose="020F0502020204030204" pitchFamily="34" charset="0"/>
              <a:cs typeface="Arial" panose="020B0604020202020204" pitchFamily="34" charset="0"/>
            </a:endParaRPr>
          </a:p>
          <a:p>
            <a:pPr>
              <a:spcBef>
                <a:spcPts val="0"/>
              </a:spcBef>
            </a:pPr>
            <a:r>
              <a:rPr lang="en-US" sz="2200" dirty="0">
                <a:solidFill>
                  <a:schemeClr val="tx1"/>
                </a:solidFill>
                <a:latin typeface="+mn-lt"/>
                <a:ea typeface="+mn-ea"/>
                <a:cs typeface="+mn-cs"/>
              </a:rPr>
              <a:t>Why does it matter that we imagine God </a:t>
            </a:r>
            <a:r>
              <a:rPr lang="en-US" sz="2200" b="1" dirty="0">
                <a:solidFill>
                  <a:schemeClr val="tx1"/>
                </a:solidFill>
                <a:latin typeface="+mn-lt"/>
                <a:ea typeface="+mn-ea"/>
                <a:cs typeface="+mn-cs"/>
              </a:rPr>
              <a:t>differently</a:t>
            </a:r>
            <a:r>
              <a:rPr lang="en-US" sz="2200" dirty="0">
                <a:solidFill>
                  <a:schemeClr val="tx1"/>
                </a:solidFill>
                <a:latin typeface="+mn-lt"/>
                <a:ea typeface="+mn-ea"/>
                <a:cs typeface="+mn-cs"/>
              </a:rPr>
              <a:t> from the expected ways?</a:t>
            </a:r>
          </a:p>
          <a:p>
            <a:pPr marL="0" indent="0">
              <a:spcBef>
                <a:spcPts val="0"/>
              </a:spcBef>
              <a:buNone/>
            </a:pPr>
            <a:endParaRPr lang="en-GB" sz="2200" kern="100" dirty="0">
              <a:effectLst/>
              <a:ea typeface="Calibri" panose="020F0502020204030204" pitchFamily="34" charset="0"/>
              <a:cs typeface="Arial" panose="020B0604020202020204" pitchFamily="34" charset="0"/>
            </a:endParaRPr>
          </a:p>
          <a:p>
            <a:pPr marL="0" indent="0">
              <a:buNone/>
            </a:pPr>
            <a:endParaRPr lang="en-US" sz="2200" dirty="0"/>
          </a:p>
          <a:p>
            <a:pPr>
              <a:spcAft>
                <a:spcPts val="1200"/>
              </a:spcAft>
            </a:pPr>
            <a:r>
              <a:rPr lang="en-US" sz="2200" dirty="0"/>
              <a:t>How does it make you </a:t>
            </a:r>
            <a:r>
              <a:rPr lang="en-US" sz="2200" b="1" dirty="0"/>
              <a:t>feel</a:t>
            </a:r>
            <a:r>
              <a:rPr lang="en-US" sz="2200" dirty="0"/>
              <a:t> to read disability theology and stories about disabled people? [Especially if you are a disabled or neurodivergent person]</a:t>
            </a:r>
          </a:p>
          <a:p>
            <a:r>
              <a:rPr lang="en-US" sz="2200" dirty="0"/>
              <a:t>How is your idea of disability </a:t>
            </a:r>
            <a:r>
              <a:rPr lang="en-US" sz="2200" b="1" dirty="0"/>
              <a:t>changing</a:t>
            </a:r>
            <a:r>
              <a:rPr lang="en-US" sz="2200" dirty="0"/>
              <a:t> as you are thinking about this subject?</a:t>
            </a:r>
          </a:p>
          <a:p>
            <a:pPr marL="0" indent="0">
              <a:buNone/>
            </a:pPr>
            <a:endParaRPr lang="en-US" sz="2200" dirty="0"/>
          </a:p>
        </p:txBody>
      </p:sp>
      <p:pic>
        <p:nvPicPr>
          <p:cNvPr id="6" name="Picture 5" descr="A fire in a fireplace&#10;&#10;Description automatically generated">
            <a:extLst>
              <a:ext uri="{FF2B5EF4-FFF2-40B4-BE49-F238E27FC236}">
                <a16:creationId xmlns:a16="http://schemas.microsoft.com/office/drawing/2014/main" id="{41104685-7732-5FC4-6FF5-68B6A6C1A7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88698" y="684378"/>
            <a:ext cx="3280229" cy="2282493"/>
          </a:xfrm>
          <a:prstGeom prst="rect">
            <a:avLst/>
          </a:prstGeom>
        </p:spPr>
      </p:pic>
    </p:spTree>
    <p:extLst>
      <p:ext uri="{BB962C8B-B14F-4D97-AF65-F5344CB8AC3E}">
        <p14:creationId xmlns:p14="http://schemas.microsoft.com/office/powerpoint/2010/main" val="27859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4B95-CAB6-56F4-3EAA-10A65028BBED}"/>
              </a:ext>
            </a:extLst>
          </p:cNvPr>
          <p:cNvSpPr>
            <a:spLocks noGrp="1"/>
          </p:cNvSpPr>
          <p:nvPr>
            <p:ph type="ctrTitle"/>
          </p:nvPr>
        </p:nvSpPr>
        <p:spPr>
          <a:xfrm>
            <a:off x="501571" y="3429000"/>
            <a:ext cx="6268064" cy="2032819"/>
          </a:xfrm>
        </p:spPr>
        <p:txBody>
          <a:bodyPr>
            <a:normAutofit fontScale="90000"/>
          </a:bodyPr>
          <a:lstStyle/>
          <a:p>
            <a:br>
              <a:rPr lang="en-US" dirty="0">
                <a:latin typeface="+mn-lt"/>
              </a:rPr>
            </a:br>
            <a:r>
              <a:rPr lang="en-US" dirty="0">
                <a:latin typeface="+mn-lt"/>
              </a:rPr>
              <a:t>What is the first depiction of Jesus you remember?</a:t>
            </a:r>
            <a:br>
              <a:rPr lang="en-US" dirty="0">
                <a:latin typeface="+mn-lt"/>
              </a:rPr>
            </a:br>
            <a:br>
              <a:rPr lang="en-US" dirty="0">
                <a:latin typeface="+mn-lt"/>
              </a:rPr>
            </a:br>
            <a:r>
              <a:rPr lang="en-US" dirty="0">
                <a:latin typeface="+mn-lt"/>
              </a:rPr>
              <a:t>What was this Jesus </a:t>
            </a:r>
            <a:r>
              <a:rPr lang="en-US" i="1" dirty="0">
                <a:latin typeface="+mn-lt"/>
              </a:rPr>
              <a:t>like</a:t>
            </a:r>
            <a:r>
              <a:rPr lang="en-US" dirty="0">
                <a:latin typeface="+mn-lt"/>
              </a:rPr>
              <a:t>?</a:t>
            </a:r>
          </a:p>
        </p:txBody>
      </p:sp>
      <p:sp>
        <p:nvSpPr>
          <p:cNvPr id="5" name="Slide Number Placeholder 4">
            <a:extLst>
              <a:ext uri="{FF2B5EF4-FFF2-40B4-BE49-F238E27FC236}">
                <a16:creationId xmlns:a16="http://schemas.microsoft.com/office/drawing/2014/main" id="{CDA092DD-C322-BF88-7763-E70038363333}"/>
              </a:ext>
            </a:extLst>
          </p:cNvPr>
          <p:cNvSpPr>
            <a:spLocks noGrp="1"/>
          </p:cNvSpPr>
          <p:nvPr>
            <p:ph type="sldNum" sz="quarter" idx="12"/>
          </p:nvPr>
        </p:nvSpPr>
        <p:spPr/>
        <p:txBody>
          <a:bodyPr/>
          <a:lstStyle/>
          <a:p>
            <a:fld id="{73B850FF-6169-4056-8077-06FFA93A5366}" type="slidenum">
              <a:rPr lang="en-US" smtClean="0"/>
              <a:pPr/>
              <a:t>2</a:t>
            </a:fld>
            <a:endParaRPr lang="en-US" dirty="0"/>
          </a:p>
        </p:txBody>
      </p:sp>
      <p:pic>
        <p:nvPicPr>
          <p:cNvPr id="11" name="Picture 10" descr="An image of Jesus from the TV series 'Jesus of Nazareth' (played by Robert Powell)">
            <a:extLst>
              <a:ext uri="{FF2B5EF4-FFF2-40B4-BE49-F238E27FC236}">
                <a16:creationId xmlns:a16="http://schemas.microsoft.com/office/drawing/2014/main" id="{A16ED18D-E2E0-12D7-8732-38EE7FAA51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9635" y="136525"/>
            <a:ext cx="5422365" cy="4066774"/>
          </a:xfrm>
          <a:prstGeom prst="rect">
            <a:avLst/>
          </a:prstGeom>
        </p:spPr>
      </p:pic>
      <p:sp>
        <p:nvSpPr>
          <p:cNvPr id="13" name="Title 1">
            <a:extLst>
              <a:ext uri="{FF2B5EF4-FFF2-40B4-BE49-F238E27FC236}">
                <a16:creationId xmlns:a16="http://schemas.microsoft.com/office/drawing/2014/main" id="{4589811E-4CAC-FBD2-2E86-B96B77360798}"/>
              </a:ext>
            </a:extLst>
          </p:cNvPr>
          <p:cNvSpPr txBox="1">
            <a:spLocks/>
          </p:cNvSpPr>
          <p:nvPr/>
        </p:nvSpPr>
        <p:spPr>
          <a:xfrm>
            <a:off x="501571" y="885368"/>
            <a:ext cx="6268064" cy="2032819"/>
          </a:xfrm>
          <a:prstGeom prst="rect">
            <a:avLst/>
          </a:prstGeom>
        </p:spPr>
        <p:txBody>
          <a:bodyPr anchor="ctr">
            <a:normAutofit fontScale="97500"/>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dirty="0"/>
              <a:t>To Discuss</a:t>
            </a:r>
          </a:p>
          <a:p>
            <a:r>
              <a:rPr lang="en-US" dirty="0"/>
              <a:t>(for 3 minutes)</a:t>
            </a:r>
          </a:p>
        </p:txBody>
      </p:sp>
    </p:spTree>
    <p:extLst>
      <p:ext uri="{BB962C8B-B14F-4D97-AF65-F5344CB8AC3E}">
        <p14:creationId xmlns:p14="http://schemas.microsoft.com/office/powerpoint/2010/main" val="172062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3B53-7FDB-81EE-A6F8-87714BFC797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t>Thank you!</a:t>
            </a:r>
          </a:p>
        </p:txBody>
      </p:sp>
      <p:pic>
        <p:nvPicPr>
          <p:cNvPr id="11" name="Picture 10" descr="A wooden door in a stone wall&#10;&#10;Description automatically generated with low confidence">
            <a:extLst>
              <a:ext uri="{FF2B5EF4-FFF2-40B4-BE49-F238E27FC236}">
                <a16:creationId xmlns:a16="http://schemas.microsoft.com/office/drawing/2014/main" id="{4C62513D-FF09-C4D2-4234-DD4BEFE4AE0D}"/>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t="11945" b="25072"/>
          <a:stretch/>
        </p:blipFill>
        <p:spPr>
          <a:xfrm>
            <a:off x="838200" y="1825625"/>
            <a:ext cx="5181600" cy="4351338"/>
          </a:xfrm>
          <a:prstGeom prst="rect">
            <a:avLst/>
          </a:prstGeom>
          <a:noFill/>
        </p:spPr>
      </p:pic>
      <p:sp>
        <p:nvSpPr>
          <p:cNvPr id="3" name="Subtitle 2">
            <a:extLst>
              <a:ext uri="{FF2B5EF4-FFF2-40B4-BE49-F238E27FC236}">
                <a16:creationId xmlns:a16="http://schemas.microsoft.com/office/drawing/2014/main" id="{6C1F4A20-774E-5C9A-7C9A-0E69335676D3}"/>
              </a:ext>
            </a:extLst>
          </p:cNvPr>
          <p:cNvSpPr>
            <a:spLocks noGrp="1"/>
          </p:cNvSpPr>
          <p:nvPr>
            <p:ph sz="half" idx="2"/>
          </p:nvPr>
        </p:nvSpPr>
        <p:spPr>
          <a:xfrm>
            <a:off x="6172200" y="1825625"/>
            <a:ext cx="5181600" cy="4351338"/>
          </a:xfrm>
        </p:spPr>
        <p:txBody>
          <a:bodyPr vert="horz" lIns="91440" tIns="45720" rIns="91440" bIns="45720" rtlCol="0">
            <a:normAutofit/>
          </a:bodyPr>
          <a:lstStyle/>
          <a:p>
            <a:pPr marL="0" indent="0">
              <a:buNone/>
            </a:pPr>
            <a:r>
              <a:rPr lang="en-US" dirty="0"/>
              <a:t>Find me at:</a:t>
            </a:r>
          </a:p>
          <a:p>
            <a:pPr marL="0" indent="0">
              <a:buNone/>
            </a:pPr>
            <a:endParaRPr lang="en-US" dirty="0"/>
          </a:p>
          <a:p>
            <a:pPr marL="0" indent="0">
              <a:buNone/>
            </a:pPr>
            <a:r>
              <a:rPr lang="en-US" dirty="0"/>
              <a:t>@</a:t>
            </a:r>
            <a:r>
              <a:rPr lang="en-US" dirty="0" err="1"/>
              <a:t>naomijacobs.bsky.social</a:t>
            </a:r>
            <a:endParaRPr lang="en-US" dirty="0"/>
          </a:p>
          <a:p>
            <a:pPr marL="0" indent="0">
              <a:buNone/>
            </a:pPr>
            <a:endParaRPr lang="en-US" dirty="0"/>
          </a:p>
          <a:p>
            <a:pPr marL="0" indent="0">
              <a:buNone/>
            </a:pPr>
            <a:r>
              <a:rPr lang="en-US" dirty="0">
                <a:hlinkClick r:id="rId5">
                  <a:extLst>
                    <a:ext uri="{A12FA001-AC4F-418D-AE19-62706E023703}">
                      <ahyp:hlinkClr xmlns:ahyp="http://schemas.microsoft.com/office/drawing/2018/hyperlinkcolor" val="tx"/>
                    </a:ext>
                  </a:extLst>
                </a:hlinkClick>
              </a:rPr>
              <a:t>naomi@bantrybridge.com</a:t>
            </a:r>
            <a:r>
              <a:rPr lang="en-US" dirty="0"/>
              <a:t> </a:t>
            </a:r>
          </a:p>
          <a:p>
            <a:pPr marL="0" indent="0">
              <a:buNone/>
            </a:pPr>
            <a:endParaRPr lang="en-US" dirty="0"/>
          </a:p>
          <a:p>
            <a:pPr marL="0" indent="0">
              <a:buNone/>
            </a:pPr>
            <a:r>
              <a:rPr lang="en-US" dirty="0" err="1"/>
              <a:t>naomilawsonjacobs.com</a:t>
            </a:r>
            <a:r>
              <a:rPr lang="en-US" dirty="0"/>
              <a:t> </a:t>
            </a:r>
          </a:p>
        </p:txBody>
      </p:sp>
      <p:sp>
        <p:nvSpPr>
          <p:cNvPr id="5" name="Slide Number Placeholder 4" hidden="1">
            <a:extLst>
              <a:ext uri="{FF2B5EF4-FFF2-40B4-BE49-F238E27FC236}">
                <a16:creationId xmlns:a16="http://schemas.microsoft.com/office/drawing/2014/main" id="{623B54BC-E2EE-F721-4071-83ADBFDA7C42}"/>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cap="all" smtClean="0">
                <a:cs typeface="Segoe UI Semilight" panose="020B0402040204020203" pitchFamily="34" charset="0"/>
              </a:rPr>
              <a:pPr>
                <a:spcAft>
                  <a:spcPts val="600"/>
                </a:spcAft>
              </a:pPr>
              <a:t>20</a:t>
            </a:fld>
            <a:endParaRPr lang="en-US" cap="all">
              <a:cs typeface="Segoe UI Semilight" panose="020B0402040204020203" pitchFamily="34" charset="0"/>
            </a:endParaRPr>
          </a:p>
        </p:txBody>
      </p:sp>
      <p:pic>
        <p:nvPicPr>
          <p:cNvPr id="8200" name="Picture 8" descr="Bluesky - Apps on Google Play">
            <a:extLst>
              <a:ext uri="{FF2B5EF4-FFF2-40B4-BE49-F238E27FC236}">
                <a16:creationId xmlns:a16="http://schemas.microsoft.com/office/drawing/2014/main" id="{32FB394E-9C86-1DB8-94BA-7699C0739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4834" y="2686174"/>
            <a:ext cx="898953" cy="88696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Email Icon Vector Art, Icons, and Graphics for Free Download">
            <a:extLst>
              <a:ext uri="{FF2B5EF4-FFF2-40B4-BE49-F238E27FC236}">
                <a16:creationId xmlns:a16="http://schemas.microsoft.com/office/drawing/2014/main" id="{E3153586-75AB-4477-EE79-D1E114593D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3889" y="3548113"/>
            <a:ext cx="1100845" cy="131061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ACFD7943-ECFD-88DE-8C70-4DCE9E26853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3" b="10707"/>
          <a:stretch/>
        </p:blipFill>
        <p:spPr bwMode="auto">
          <a:xfrm>
            <a:off x="10482049" y="4679359"/>
            <a:ext cx="1204526" cy="107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979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483"/>
        <p:cNvGrpSpPr/>
        <p:nvPr/>
      </p:nvGrpSpPr>
      <p:grpSpPr>
        <a:xfrm>
          <a:off x="0" y="0"/>
          <a:ext cx="0" cy="0"/>
          <a:chOff x="0" y="0"/>
          <a:chExt cx="0" cy="0"/>
        </a:xfrm>
      </p:grpSpPr>
      <p:sp>
        <p:nvSpPr>
          <p:cNvPr id="484" name="Google Shape;484;p3"/>
          <p:cNvSpPr txBox="1">
            <a:spLocks noGrp="1"/>
          </p:cNvSpPr>
          <p:nvPr>
            <p:ph type="title"/>
          </p:nvPr>
        </p:nvSpPr>
        <p:spPr>
          <a:xfrm>
            <a:off x="399498" y="2767599"/>
            <a:ext cx="6058452" cy="3418889"/>
          </a:xfrm>
          <a:prstGeom prst="rect">
            <a:avLst/>
          </a:prstGeom>
          <a:noFill/>
          <a:ln>
            <a:noFill/>
          </a:ln>
        </p:spPr>
        <p:txBody>
          <a:bodyPr spcFirstLastPara="1" wrap="square" lIns="91425" tIns="45700" rIns="91425" bIns="45700" anchor="t" anchorCtr="0">
            <a:noAutofit/>
          </a:bodyPr>
          <a:lstStyle/>
          <a:p>
            <a:pPr>
              <a:spcBef>
                <a:spcPts val="0"/>
              </a:spcBef>
              <a:buClr>
                <a:schemeClr val="dk2"/>
              </a:buClr>
              <a:buSzPts val="2600"/>
            </a:pPr>
            <a:r>
              <a:rPr lang="en-US" sz="2600" dirty="0">
                <a:solidFill>
                  <a:schemeClr val="dk2"/>
                </a:solidFill>
                <a:latin typeface="Posterama" panose="020B0504020200020000" pitchFamily="34" charset="0"/>
                <a:cs typeface="Posterama" panose="020B0504020200020000" pitchFamily="34" charset="0"/>
              </a:rPr>
              <a:t>“My experiences of Christian events have mostly been bad. Access is a total afterthought!”</a:t>
            </a:r>
            <a:br>
              <a:rPr lang="en-US" sz="2600" b="1" dirty="0">
                <a:solidFill>
                  <a:schemeClr val="dk2"/>
                </a:solidFill>
                <a:latin typeface="Posterama" panose="020B0504020200020000" pitchFamily="34" charset="0"/>
                <a:ea typeface="Gill Sans"/>
                <a:cs typeface="Posterama" panose="020B0504020200020000" pitchFamily="34" charset="0"/>
                <a:sym typeface="Gill Sans"/>
              </a:rPr>
            </a:br>
            <a:r>
              <a:rPr lang="en-US" sz="2600" dirty="0">
                <a:solidFill>
                  <a:schemeClr val="dk2"/>
                </a:solidFill>
                <a:latin typeface="Posterama" panose="020B0504020200020000" pitchFamily="34" charset="0"/>
                <a:ea typeface="Avenir"/>
                <a:cs typeface="Posterama" panose="020B0504020200020000" pitchFamily="34" charset="0"/>
                <a:sym typeface="Avenir"/>
              </a:rPr>
              <a:t>- Jemma</a:t>
            </a:r>
            <a:br>
              <a:rPr lang="en-US" sz="2600" dirty="0">
                <a:solidFill>
                  <a:schemeClr val="dk2"/>
                </a:solidFill>
                <a:latin typeface="Posterama" panose="020B0504020200020000" pitchFamily="34" charset="0"/>
                <a:ea typeface="Avenir"/>
                <a:cs typeface="Posterama" panose="020B0504020200020000" pitchFamily="34" charset="0"/>
                <a:sym typeface="Avenir"/>
              </a:rPr>
            </a:br>
            <a:br>
              <a:rPr lang="en-US" sz="2600" dirty="0">
                <a:solidFill>
                  <a:schemeClr val="dk2"/>
                </a:solidFill>
                <a:latin typeface="Posterama" panose="020B0504020200020000" pitchFamily="34" charset="0"/>
                <a:ea typeface="Avenir"/>
                <a:cs typeface="Posterama" panose="020B0504020200020000" pitchFamily="34" charset="0"/>
                <a:sym typeface="Avenir"/>
              </a:rPr>
            </a:br>
            <a:r>
              <a:rPr lang="en-US" sz="2600" dirty="0">
                <a:solidFill>
                  <a:schemeClr val="dk2"/>
                </a:solidFill>
                <a:latin typeface="Posterama" panose="020B0504020200020000" pitchFamily="34" charset="0"/>
                <a:cs typeface="Posterama" panose="020B0504020200020000" pitchFamily="34" charset="0"/>
              </a:rPr>
              <a:t>“It was a long time before my church began to make access really easy.”</a:t>
            </a:r>
            <a:br>
              <a:rPr lang="en-US" sz="2600" dirty="0">
                <a:solidFill>
                  <a:schemeClr val="dk2"/>
                </a:solidFill>
                <a:latin typeface="Posterama" panose="020B0504020200020000" pitchFamily="34" charset="0"/>
                <a:cs typeface="Posterama" panose="020B0504020200020000" pitchFamily="34" charset="0"/>
              </a:rPr>
            </a:br>
            <a:r>
              <a:rPr lang="en-US" sz="2600" dirty="0">
                <a:solidFill>
                  <a:schemeClr val="dk2"/>
                </a:solidFill>
                <a:latin typeface="Posterama" panose="020B0504020200020000" pitchFamily="34" charset="0"/>
                <a:ea typeface="Avenir"/>
                <a:cs typeface="Posterama" panose="020B0504020200020000" pitchFamily="34" charset="0"/>
                <a:sym typeface="Avenir"/>
              </a:rPr>
              <a:t>-</a:t>
            </a:r>
            <a:r>
              <a:rPr lang="en-US" sz="2600" dirty="0">
                <a:solidFill>
                  <a:schemeClr val="dk2"/>
                </a:solidFill>
                <a:latin typeface="Posterama" panose="020B0504020200020000" pitchFamily="34" charset="0"/>
                <a:cs typeface="Posterama" panose="020B0504020200020000" pitchFamily="34" charset="0"/>
              </a:rPr>
              <a:t> </a:t>
            </a:r>
            <a:r>
              <a:rPr lang="en-US" sz="2600" dirty="0">
                <a:solidFill>
                  <a:schemeClr val="dk2"/>
                </a:solidFill>
                <a:latin typeface="Posterama" panose="020B0504020200020000" pitchFamily="34" charset="0"/>
                <a:ea typeface="Avenir"/>
                <a:cs typeface="Posterama" panose="020B0504020200020000" pitchFamily="34" charset="0"/>
                <a:sym typeface="Avenir"/>
              </a:rPr>
              <a:t>Jane</a:t>
            </a:r>
            <a:br>
              <a:rPr lang="en-US" sz="2800" dirty="0">
                <a:solidFill>
                  <a:schemeClr val="dk1"/>
                </a:solidFill>
                <a:latin typeface="Avenir Book" panose="02000503020000020003" pitchFamily="2" charset="0"/>
              </a:rPr>
            </a:br>
            <a:br>
              <a:rPr lang="en-US" sz="2600" dirty="0">
                <a:solidFill>
                  <a:schemeClr val="dk2"/>
                </a:solidFill>
                <a:latin typeface="Avenir"/>
                <a:ea typeface="Avenir"/>
                <a:cs typeface="Avenir"/>
                <a:sym typeface="Avenir"/>
              </a:rPr>
            </a:br>
            <a:br>
              <a:rPr lang="en-US" dirty="0"/>
            </a:br>
            <a:endParaRPr dirty="0"/>
          </a:p>
        </p:txBody>
      </p:sp>
      <p:sp>
        <p:nvSpPr>
          <p:cNvPr id="485" name="Google Shape;485;p3"/>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486" name="Google Shape;486;p3"/>
          <p:cNvSpPr txBox="1"/>
          <p:nvPr/>
        </p:nvSpPr>
        <p:spPr>
          <a:xfrm>
            <a:off x="3428724" y="-326609"/>
            <a:ext cx="10246090" cy="1471193"/>
          </a:xfrm>
          <a:prstGeom prst="rect">
            <a:avLst/>
          </a:prstGeom>
          <a:noFill/>
          <a:ln>
            <a:noFill/>
          </a:ln>
        </p:spPr>
        <p:txBody>
          <a:bodyPr spcFirstLastPara="1" wrap="square" lIns="91425" tIns="45700" rIns="91425" bIns="45700" anchor="ctr" anchorCtr="0">
            <a:normAutofit/>
          </a:bodyPr>
          <a:lstStyle/>
          <a:p>
            <a:pPr marL="0" marR="0" lvl="0" indent="0" algn="l" rtl="0">
              <a:lnSpc>
                <a:spcPct val="110000"/>
              </a:lnSpc>
              <a:spcBef>
                <a:spcPts val="0"/>
              </a:spcBef>
              <a:spcAft>
                <a:spcPts val="0"/>
              </a:spcAft>
              <a:buClr>
                <a:schemeClr val="dk2"/>
              </a:buClr>
              <a:buSzPts val="4000"/>
              <a:buFont typeface="Arial"/>
              <a:buNone/>
            </a:pPr>
            <a:r>
              <a:rPr lang="en-US" sz="4000" dirty="0">
                <a:solidFill>
                  <a:schemeClr val="dk2"/>
                </a:solidFill>
                <a:latin typeface="Arial"/>
                <a:ea typeface="Arial"/>
                <a:cs typeface="Arial"/>
                <a:sym typeface="Arial"/>
              </a:rPr>
              <a:t>Access and Power</a:t>
            </a:r>
            <a:endParaRPr dirty="0"/>
          </a:p>
        </p:txBody>
      </p:sp>
      <p:sp>
        <p:nvSpPr>
          <p:cNvPr id="487" name="Google Shape;487;p3"/>
          <p:cNvSpPr txBox="1"/>
          <p:nvPr/>
        </p:nvSpPr>
        <p:spPr>
          <a:xfrm>
            <a:off x="236357" y="992762"/>
            <a:ext cx="7763748" cy="2277506"/>
          </a:xfrm>
          <a:prstGeom prst="rect">
            <a:avLst/>
          </a:prstGeom>
          <a:noFill/>
          <a:ln>
            <a:noFill/>
          </a:ln>
        </p:spPr>
        <p:txBody>
          <a:bodyPr spcFirstLastPara="1" wrap="square" lIns="91425" tIns="45700" rIns="91425" bIns="45700" anchor="t" anchorCtr="0">
            <a:spAutoFit/>
          </a:bodyPr>
          <a:lstStyle/>
          <a:p>
            <a:pPr marL="285750" marR="0" lvl="0" indent="-133350" rtl="0">
              <a:spcBef>
                <a:spcPts val="0"/>
              </a:spcBef>
              <a:spcAft>
                <a:spcPts val="1200"/>
              </a:spcAft>
              <a:buClr>
                <a:schemeClr val="dk1"/>
              </a:buClr>
              <a:buSzPts val="2400"/>
              <a:buFont typeface="Avenir"/>
              <a:buNone/>
            </a:pPr>
            <a:r>
              <a:rPr lang="en-GB" sz="2200" dirty="0">
                <a:solidFill>
                  <a:schemeClr val="dk1"/>
                </a:solidFill>
                <a:latin typeface="Avenir Book" panose="02000503020000020003" pitchFamily="2" charset="0"/>
                <a:ea typeface="Avenir"/>
                <a:cs typeface="Avenir"/>
                <a:sym typeface="Avenir"/>
              </a:rPr>
              <a:t>Think about the places you spend your time – college, stores, restaurants, bars, religious spaces… </a:t>
            </a:r>
          </a:p>
          <a:p>
            <a:pPr marL="285750" marR="0" lvl="0" indent="-133350" rtl="0">
              <a:spcBef>
                <a:spcPts val="0"/>
              </a:spcBef>
              <a:spcAft>
                <a:spcPts val="0"/>
              </a:spcAft>
              <a:buClr>
                <a:schemeClr val="dk1"/>
              </a:buClr>
              <a:buSzPts val="2400"/>
              <a:buFont typeface="Avenir"/>
              <a:buNone/>
            </a:pPr>
            <a:r>
              <a:rPr lang="en-US" sz="2200" dirty="0">
                <a:solidFill>
                  <a:schemeClr val="dk1"/>
                </a:solidFill>
                <a:latin typeface="Avenir Book" panose="02000503020000020003" pitchFamily="2" charset="0"/>
                <a:ea typeface="Avenir"/>
                <a:cs typeface="Avenir"/>
                <a:sym typeface="Avenir"/>
              </a:rPr>
              <a:t>Is there “grace in a place” for disabled people there? (Walker, 2014)</a:t>
            </a:r>
          </a:p>
          <a:p>
            <a:pPr>
              <a:buClr>
                <a:schemeClr val="dk1"/>
              </a:buClr>
              <a:buSzPts val="2400"/>
            </a:pPr>
            <a:endParaRPr lang="en-US" sz="2200" dirty="0">
              <a:solidFill>
                <a:schemeClr val="dk1"/>
              </a:solidFill>
              <a:latin typeface="Avenir Book" panose="02000503020000020003" pitchFamily="2" charset="0"/>
              <a:ea typeface="Avenir"/>
              <a:cs typeface="Avenir"/>
              <a:sym typeface="Avenir"/>
            </a:endParaRPr>
          </a:p>
          <a:p>
            <a:pPr lvl="0">
              <a:buClr>
                <a:schemeClr val="dk1"/>
              </a:buClr>
              <a:buSzPts val="2400"/>
            </a:pPr>
            <a:endParaRPr lang="en-US" sz="2200" dirty="0">
              <a:solidFill>
                <a:schemeClr val="dk1"/>
              </a:solidFill>
              <a:latin typeface="Avenir Book" panose="02000503020000020003" pitchFamily="2" charset="0"/>
              <a:ea typeface="Avenir"/>
              <a:cs typeface="Avenir"/>
              <a:sym typeface="Avenir"/>
            </a:endParaRPr>
          </a:p>
        </p:txBody>
      </p:sp>
      <p:pic>
        <p:nvPicPr>
          <p:cNvPr id="488" name="Google Shape;488;p3" descr="A set of outdoor gates which are closed"/>
          <p:cNvPicPr preferRelativeResize="0"/>
          <p:nvPr/>
        </p:nvPicPr>
        <p:blipFill rotWithShape="1">
          <a:blip r:embed="rId3">
            <a:alphaModFix/>
          </a:blip>
          <a:srcRect/>
          <a:stretch/>
        </p:blipFill>
        <p:spPr>
          <a:xfrm>
            <a:off x="8606333" y="603511"/>
            <a:ext cx="2885451" cy="2164088"/>
          </a:xfrm>
          <a:prstGeom prst="rect">
            <a:avLst/>
          </a:prstGeom>
          <a:noFill/>
          <a:ln>
            <a:noFill/>
          </a:ln>
        </p:spPr>
      </p:pic>
      <p:sp>
        <p:nvSpPr>
          <p:cNvPr id="2" name="TextBox 1">
            <a:extLst>
              <a:ext uri="{FF2B5EF4-FFF2-40B4-BE49-F238E27FC236}">
                <a16:creationId xmlns:a16="http://schemas.microsoft.com/office/drawing/2014/main" id="{41603A22-4DAC-AA13-E84E-42D051A6CF7D}"/>
              </a:ext>
            </a:extLst>
          </p:cNvPr>
          <p:cNvSpPr txBox="1"/>
          <p:nvPr/>
        </p:nvSpPr>
        <p:spPr>
          <a:xfrm>
            <a:off x="6629400" y="3111178"/>
            <a:ext cx="5562600" cy="2954655"/>
          </a:xfrm>
          <a:prstGeom prst="rect">
            <a:avLst/>
          </a:prstGeom>
          <a:noFill/>
        </p:spPr>
        <p:txBody>
          <a:bodyPr wrap="square" rtlCol="0">
            <a:spAutoFit/>
          </a:bodyPr>
          <a:lstStyle/>
          <a:p>
            <a:r>
              <a:rPr lang="en-US" sz="2400" dirty="0">
                <a:solidFill>
                  <a:schemeClr val="dk1"/>
                </a:solidFill>
                <a:latin typeface="Avenir Book" panose="02000503020000020003" pitchFamily="2" charset="0"/>
              </a:rPr>
              <a:t>Access is about power, privilege and justice. Churches decide whether to open their gates to disabled people.</a:t>
            </a:r>
          </a:p>
          <a:p>
            <a:endParaRPr lang="en-US" sz="2400" dirty="0">
              <a:solidFill>
                <a:schemeClr val="dk1"/>
              </a:solidFill>
              <a:latin typeface="Avenir Book" panose="02000503020000020003" pitchFamily="2" charset="0"/>
            </a:endParaRPr>
          </a:p>
          <a:p>
            <a:endParaRPr lang="en-US" sz="2400" dirty="0">
              <a:solidFill>
                <a:schemeClr val="dk1"/>
              </a:solidFill>
              <a:latin typeface="Avenir Book" panose="02000503020000020003" pitchFamily="2" charset="0"/>
            </a:endParaRPr>
          </a:p>
          <a:p>
            <a:r>
              <a:rPr lang="en-US" sz="2200" dirty="0">
                <a:solidFill>
                  <a:schemeClr val="dk1"/>
                </a:solidFill>
                <a:latin typeface="Avenir Book" panose="02000503020000020003" pitchFamily="2" charset="0"/>
              </a:rPr>
              <a:t>Book recommendation: </a:t>
            </a:r>
          </a:p>
          <a:p>
            <a:r>
              <a:rPr lang="en-US" sz="2200" dirty="0">
                <a:solidFill>
                  <a:schemeClr val="dk1"/>
                </a:solidFill>
                <a:latin typeface="Avenir Book" panose="02000503020000020003" pitchFamily="2" charset="0"/>
              </a:rPr>
              <a:t>Tanya </a:t>
            </a:r>
            <a:r>
              <a:rPr lang="en-US" sz="2200" dirty="0" err="1">
                <a:solidFill>
                  <a:schemeClr val="dk1"/>
                </a:solidFill>
                <a:latin typeface="Avenir Book" panose="02000503020000020003" pitchFamily="2" charset="0"/>
              </a:rPr>
              <a:t>Titchkosky</a:t>
            </a:r>
            <a:r>
              <a:rPr lang="en-US" sz="2200" dirty="0">
                <a:solidFill>
                  <a:schemeClr val="dk1"/>
                </a:solidFill>
                <a:latin typeface="Avenir Book" panose="02000503020000020003" pitchFamily="2" charset="0"/>
              </a:rPr>
              <a:t>, </a:t>
            </a:r>
            <a:r>
              <a:rPr lang="en-US" sz="2200" i="1" dirty="0">
                <a:solidFill>
                  <a:schemeClr val="dk1"/>
                </a:solidFill>
                <a:latin typeface="Avenir Book" panose="02000503020000020003" pitchFamily="2" charset="0"/>
              </a:rPr>
              <a:t>The Question of Access: Disability, Space, Meaning</a:t>
            </a:r>
            <a:r>
              <a:rPr lang="en-US" sz="2200" dirty="0">
                <a:solidFill>
                  <a:schemeClr val="dk1"/>
                </a:solidFill>
                <a:latin typeface="Avenir Book" panose="02000503020000020003" pitchFamily="2" charset="0"/>
              </a:rPr>
              <a:t> (2011)</a:t>
            </a:r>
            <a:endParaRPr lang="en-US"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B04C12-15F8-2E8F-C68A-2ACE441C4A33}"/>
              </a:ext>
            </a:extLst>
          </p:cNvPr>
          <p:cNvSpPr>
            <a:spLocks noGrp="1"/>
          </p:cNvSpPr>
          <p:nvPr>
            <p:ph type="title"/>
          </p:nvPr>
        </p:nvSpPr>
        <p:spPr>
          <a:xfrm>
            <a:off x="1023552" y="372119"/>
            <a:ext cx="11899556" cy="1325563"/>
          </a:xfrm>
        </p:spPr>
        <p:txBody>
          <a:bodyPr>
            <a:normAutofit/>
          </a:bodyPr>
          <a:lstStyle/>
          <a:p>
            <a:r>
              <a:rPr lang="en-US" sz="4800" dirty="0"/>
              <a:t>The healing power </a:t>
            </a:r>
            <a:br>
              <a:rPr lang="en-US" dirty="0"/>
            </a:br>
            <a:r>
              <a:rPr lang="en-US" sz="3900" dirty="0"/>
              <a:t>of a God who is </a:t>
            </a:r>
            <a:r>
              <a:rPr lang="en-US" sz="3900" i="1" dirty="0"/>
              <a:t>like us, with us, for us</a:t>
            </a:r>
            <a:r>
              <a:rPr lang="en-US" sz="3900" dirty="0"/>
              <a:t>…</a:t>
            </a:r>
          </a:p>
        </p:txBody>
      </p:sp>
      <p:sp>
        <p:nvSpPr>
          <p:cNvPr id="6" name="Content Placeholder 5">
            <a:extLst>
              <a:ext uri="{FF2B5EF4-FFF2-40B4-BE49-F238E27FC236}">
                <a16:creationId xmlns:a16="http://schemas.microsoft.com/office/drawing/2014/main" id="{96B29A63-F084-5954-AE40-C300FF61C259}"/>
              </a:ext>
            </a:extLst>
          </p:cNvPr>
          <p:cNvSpPr>
            <a:spLocks noGrp="1"/>
          </p:cNvSpPr>
          <p:nvPr>
            <p:ph idx="1"/>
          </p:nvPr>
        </p:nvSpPr>
        <p:spPr>
          <a:xfrm>
            <a:off x="1023552" y="2134543"/>
            <a:ext cx="10515600" cy="4351338"/>
          </a:xfrm>
        </p:spPr>
        <p:txBody>
          <a:bodyPr/>
          <a:lstStyle/>
          <a:p>
            <a:pPr marL="0" indent="0">
              <a:buNone/>
            </a:pPr>
            <a:r>
              <a:rPr lang="en-US" dirty="0"/>
              <a:t>“The journey away from being apologetic about one’s disability is described by some as a conversion experience. Michelle Mason, a disability activist, writes, ’The day I threw away the holy water from </a:t>
            </a:r>
            <a:r>
              <a:rPr lang="en-US" dirty="0" err="1"/>
              <a:t>Lourdres</a:t>
            </a:r>
            <a:r>
              <a:rPr lang="en-US" dirty="0"/>
              <a:t> and said to Jesus, </a:t>
            </a:r>
            <a:r>
              <a:rPr lang="en-US" i="1" dirty="0"/>
              <a:t>I think they are missing the point, </a:t>
            </a:r>
            <a:r>
              <a:rPr lang="en-US" dirty="0"/>
              <a:t>was the day I joined the movement’. [She] began to look at society instead of her body as the problem.”</a:t>
            </a:r>
          </a:p>
          <a:p>
            <a:pPr marL="0" indent="0">
              <a:buNone/>
            </a:pPr>
            <a:r>
              <a:rPr lang="en-US" dirty="0"/>
              <a:t>- Doreen Freeman, </a:t>
            </a:r>
            <a:r>
              <a:rPr lang="en-US" i="1" dirty="0"/>
              <a:t>A Feminist Theology of Disability</a:t>
            </a:r>
            <a:r>
              <a:rPr lang="en-US" dirty="0"/>
              <a:t> (2002)</a:t>
            </a:r>
          </a:p>
        </p:txBody>
      </p:sp>
    </p:spTree>
    <p:extLst>
      <p:ext uri="{BB962C8B-B14F-4D97-AF65-F5344CB8AC3E}">
        <p14:creationId xmlns:p14="http://schemas.microsoft.com/office/powerpoint/2010/main" val="102852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38EB-1463-CC07-7E8A-99F4CD564E22}"/>
              </a:ext>
            </a:extLst>
          </p:cNvPr>
          <p:cNvSpPr>
            <a:spLocks noGrp="1"/>
          </p:cNvSpPr>
          <p:nvPr>
            <p:ph type="ctrTitle"/>
          </p:nvPr>
        </p:nvSpPr>
        <p:spPr/>
        <p:txBody>
          <a:bodyPr/>
          <a:lstStyle/>
          <a:p>
            <a:r>
              <a:rPr lang="en-US" dirty="0"/>
              <a:t>Disabled Christ images</a:t>
            </a:r>
          </a:p>
        </p:txBody>
      </p:sp>
      <p:sp>
        <p:nvSpPr>
          <p:cNvPr id="3" name="Subtitle 2">
            <a:extLst>
              <a:ext uri="{FF2B5EF4-FFF2-40B4-BE49-F238E27FC236}">
                <a16:creationId xmlns:a16="http://schemas.microsoft.com/office/drawing/2014/main" id="{3DA8FB78-CB3B-8947-0A41-CEE3DD71D25D}"/>
              </a:ext>
            </a:extLst>
          </p:cNvPr>
          <p:cNvSpPr>
            <a:spLocks noGrp="1"/>
          </p:cNvSpPr>
          <p:nvPr>
            <p:ph type="subTitle" idx="1"/>
          </p:nvPr>
        </p:nvSpPr>
        <p:spPr/>
        <p:txBody>
          <a:bodyPr>
            <a:normAutofit/>
          </a:bodyPr>
          <a:lstStyle/>
          <a:p>
            <a:r>
              <a:rPr lang="en-US" sz="2800" dirty="0"/>
              <a:t>By Dr Rachel </a:t>
            </a:r>
            <a:r>
              <a:rPr lang="en-US" sz="2800" dirty="0" err="1"/>
              <a:t>Holdforth</a:t>
            </a:r>
            <a:endParaRPr lang="en-US" sz="2800" dirty="0"/>
          </a:p>
        </p:txBody>
      </p:sp>
    </p:spTree>
    <p:extLst>
      <p:ext uri="{BB962C8B-B14F-4D97-AF65-F5344CB8AC3E}">
        <p14:creationId xmlns:p14="http://schemas.microsoft.com/office/powerpoint/2010/main" val="140091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17EE32-48E8-CA2B-26A1-B918B5DA642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DB042B-F446-B0A3-6D86-F7C08059C63F}"/>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The Deaf Christ</a:t>
            </a:r>
          </a:p>
        </p:txBody>
      </p:sp>
      <p:pic>
        <p:nvPicPr>
          <p:cNvPr id="7" name="Content Placeholder 6" descr="A black and white drawing of a person holding up his hand&#10;&#10;Description automatically generated">
            <a:extLst>
              <a:ext uri="{FF2B5EF4-FFF2-40B4-BE49-F238E27FC236}">
                <a16:creationId xmlns:a16="http://schemas.microsoft.com/office/drawing/2014/main" id="{F9CFAF38-9E8C-600B-437B-27540D1859AC}"/>
              </a:ext>
            </a:extLst>
          </p:cNvPr>
          <p:cNvPicPr>
            <a:picLocks noGrp="1" noChangeAspect="1"/>
          </p:cNvPicPr>
          <p:nvPr>
            <p:ph idx="1"/>
          </p:nvPr>
        </p:nvPicPr>
        <p:blipFill>
          <a:blip r:embed="rId2"/>
          <a:stretch>
            <a:fillRect/>
          </a:stretch>
        </p:blipFill>
        <p:spPr>
          <a:xfrm>
            <a:off x="6337059" y="52566"/>
            <a:ext cx="5081533" cy="6752868"/>
          </a:xfrm>
          <a:prstGeom prst="rect">
            <a:avLst/>
          </a:prstGeom>
        </p:spPr>
      </p:pic>
    </p:spTree>
    <p:extLst>
      <p:ext uri="{BB962C8B-B14F-4D97-AF65-F5344CB8AC3E}">
        <p14:creationId xmlns:p14="http://schemas.microsoft.com/office/powerpoint/2010/main" val="222586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F5B7B9B-5443-5210-8691-EB958B154F73}"/>
              </a:ext>
            </a:extLst>
          </p:cNvPr>
          <p:cNvSpPr>
            <a:spLocks noGrp="1"/>
          </p:cNvSpPr>
          <p:nvPr>
            <p:ph type="title"/>
          </p:nvPr>
        </p:nvSpPr>
        <p:spPr>
          <a:xfrm>
            <a:off x="1092586" y="1097601"/>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The Wheelchair-User Christ</a:t>
            </a:r>
          </a:p>
        </p:txBody>
      </p:sp>
      <p:pic>
        <p:nvPicPr>
          <p:cNvPr id="5" name="Content Placeholder 4" descr="A drawing of a person in a wheelchair&#10;&#10;Description automatically generated">
            <a:extLst>
              <a:ext uri="{FF2B5EF4-FFF2-40B4-BE49-F238E27FC236}">
                <a16:creationId xmlns:a16="http://schemas.microsoft.com/office/drawing/2014/main" id="{8BCF49C8-F6CB-A931-69FA-7AFDDD30EC77}"/>
              </a:ext>
            </a:extLst>
          </p:cNvPr>
          <p:cNvPicPr>
            <a:picLocks noChangeAspect="1"/>
          </p:cNvPicPr>
          <p:nvPr/>
        </p:nvPicPr>
        <p:blipFill>
          <a:blip r:embed="rId2"/>
          <a:srcRect t="15439" r="-1" b="-1"/>
          <a:stretch/>
        </p:blipFill>
        <p:spPr>
          <a:xfrm>
            <a:off x="6033616" y="-62399"/>
            <a:ext cx="6158383" cy="6920399"/>
          </a:xfrm>
          <a:prstGeom prst="rect">
            <a:avLst/>
          </a:prstGeom>
        </p:spPr>
      </p:pic>
    </p:spTree>
    <p:extLst>
      <p:ext uri="{BB962C8B-B14F-4D97-AF65-F5344CB8AC3E}">
        <p14:creationId xmlns:p14="http://schemas.microsoft.com/office/powerpoint/2010/main" val="4189683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5F9855C-77B7-029F-6007-921081FD28EA}"/>
              </a:ext>
            </a:extLst>
          </p:cNvPr>
          <p:cNvSpPr>
            <a:spLocks noGrp="1"/>
          </p:cNvSpPr>
          <p:nvPr>
            <p:ph type="title"/>
          </p:nvPr>
        </p:nvSpPr>
        <p:spPr>
          <a:xfrm>
            <a:off x="465876" y="2098160"/>
            <a:ext cx="3739341" cy="1330839"/>
          </a:xfrm>
        </p:spPr>
        <p:txBody>
          <a:bodyPr vert="horz" lIns="91440" tIns="45720" rIns="91440" bIns="45720" rtlCol="0">
            <a:normAutofit/>
          </a:bodyPr>
          <a:lstStyle/>
          <a:p>
            <a:r>
              <a:rPr lang="en-US" kern="1200" dirty="0">
                <a:latin typeface="+mj-lt"/>
                <a:ea typeface="+mj-ea"/>
                <a:cs typeface="+mj-cs"/>
              </a:rPr>
              <a:t>The Chronically Ill Christ</a:t>
            </a:r>
          </a:p>
        </p:txBody>
      </p:sp>
      <p:pic>
        <p:nvPicPr>
          <p:cNvPr id="5" name="Content Placeholder 4" descr="A person in a bed with a monkey on his head&#10;&#10;Description automatically generated">
            <a:extLst>
              <a:ext uri="{FF2B5EF4-FFF2-40B4-BE49-F238E27FC236}">
                <a16:creationId xmlns:a16="http://schemas.microsoft.com/office/drawing/2014/main" id="{61FCF7EF-FA0B-4F9F-574C-25A70755C45A}"/>
              </a:ext>
            </a:extLst>
          </p:cNvPr>
          <p:cNvPicPr>
            <a:picLocks noChangeAspect="1"/>
          </p:cNvPicPr>
          <p:nvPr/>
        </p:nvPicPr>
        <p:blipFill>
          <a:blip r:embed="rId2"/>
          <a:stretch>
            <a:fillRect/>
          </a:stretch>
        </p:blipFill>
        <p:spPr>
          <a:xfrm>
            <a:off x="4671092" y="682456"/>
            <a:ext cx="7299785" cy="5493087"/>
          </a:xfrm>
          <a:prstGeom prst="rect">
            <a:avLst/>
          </a:prstGeom>
        </p:spPr>
      </p:pic>
    </p:spTree>
    <p:extLst>
      <p:ext uri="{BB962C8B-B14F-4D97-AF65-F5344CB8AC3E}">
        <p14:creationId xmlns:p14="http://schemas.microsoft.com/office/powerpoint/2010/main" val="827734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D6AF1E1-531D-69E9-0477-41BAF361902F}"/>
              </a:ext>
            </a:extLst>
          </p:cNvPr>
          <p:cNvSpPr>
            <a:spLocks noGrp="1"/>
          </p:cNvSpPr>
          <p:nvPr>
            <p:ph type="title"/>
          </p:nvPr>
        </p:nvSpPr>
        <p:spPr>
          <a:xfrm>
            <a:off x="655939" y="713312"/>
            <a:ext cx="4038600" cy="5431376"/>
          </a:xfrm>
        </p:spPr>
        <p:txBody>
          <a:bodyPr vert="horz" lIns="91440" tIns="45720" rIns="91440" bIns="45720" rtlCol="0" anchor="ctr">
            <a:normAutofit/>
          </a:bodyPr>
          <a:lstStyle/>
          <a:p>
            <a:pPr algn="l"/>
            <a:r>
              <a:rPr lang="en-US" kern="1200" dirty="0">
                <a:solidFill>
                  <a:schemeClr val="tx1"/>
                </a:solidFill>
                <a:latin typeface="+mj-lt"/>
                <a:ea typeface="+mj-ea"/>
                <a:cs typeface="+mj-cs"/>
              </a:rPr>
              <a:t>A Perfect Jesus… or a Disabled Jesus?</a:t>
            </a:r>
            <a:br>
              <a:rPr lang="en-US" kern="1200" dirty="0">
                <a:solidFill>
                  <a:schemeClr val="tx1"/>
                </a:solidFill>
                <a:latin typeface="+mj-lt"/>
                <a:ea typeface="+mj-ea"/>
                <a:cs typeface="+mj-cs"/>
              </a:rPr>
            </a:br>
            <a:endParaRPr lang="en-US" kern="1200" dirty="0">
              <a:solidFill>
                <a:schemeClr val="tx1"/>
              </a:solidFill>
              <a:latin typeface="+mj-lt"/>
              <a:ea typeface="+mj-ea"/>
              <a:cs typeface="+mj-cs"/>
            </a:endParaRPr>
          </a:p>
        </p:txBody>
      </p:sp>
      <p:sp>
        <p:nvSpPr>
          <p:cNvPr id="9" name="Title 18">
            <a:extLst>
              <a:ext uri="{FF2B5EF4-FFF2-40B4-BE49-F238E27FC236}">
                <a16:creationId xmlns:a16="http://schemas.microsoft.com/office/drawing/2014/main" id="{ECC5CC5D-7CB6-1C95-50C1-B7F9077E67AD}"/>
              </a:ext>
            </a:extLst>
          </p:cNvPr>
          <p:cNvSpPr txBox="1">
            <a:spLocks/>
          </p:cNvSpPr>
          <p:nvPr/>
        </p:nvSpPr>
        <p:spPr>
          <a:xfrm>
            <a:off x="5350477" y="316523"/>
            <a:ext cx="6607062" cy="6404952"/>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400" kern="1200">
                <a:solidFill>
                  <a:schemeClr val="tx2"/>
                </a:solidFill>
                <a:latin typeface="+mj-lt"/>
                <a:ea typeface="+mj-ea"/>
                <a:cs typeface="+mj-cs"/>
              </a:defRPr>
            </a:lvl1pPr>
          </a:lstStyle>
          <a:p>
            <a:pPr marL="457200" indent="-228600" algn="l">
              <a:lnSpc>
                <a:spcPct val="90000"/>
              </a:lnSpc>
              <a:buFont typeface="Arial" panose="020B0604020202020204" pitchFamily="34" charset="0"/>
              <a:buChar char="•"/>
            </a:pPr>
            <a:r>
              <a:rPr lang="en-US" sz="2400" dirty="0">
                <a:solidFill>
                  <a:schemeClr val="tx1"/>
                </a:solidFill>
                <a:latin typeface="+mn-lt"/>
                <a:ea typeface="+mn-ea"/>
                <a:cs typeface="+mn-cs"/>
              </a:rPr>
              <a:t>How do you feel about the images of a disabled Christ?</a:t>
            </a:r>
          </a:p>
          <a:p>
            <a:pPr marL="457200" indent="-228600" algn="l">
              <a:lnSpc>
                <a:spcPct val="90000"/>
              </a:lnSpc>
              <a:buFont typeface="Arial" panose="020B0604020202020204" pitchFamily="34" charset="0"/>
              <a:buChar char="•"/>
            </a:pPr>
            <a:endParaRPr lang="en-US" sz="2400" dirty="0">
              <a:solidFill>
                <a:schemeClr val="tx1"/>
              </a:solidFill>
              <a:latin typeface="+mn-lt"/>
              <a:ea typeface="+mn-ea"/>
              <a:cs typeface="+mn-cs"/>
            </a:endParaRPr>
          </a:p>
          <a:p>
            <a:pPr marL="457200" indent="-228600" algn="l">
              <a:lnSpc>
                <a:spcPct val="90000"/>
              </a:lnSpc>
              <a:buFont typeface="Arial" panose="020B0604020202020204" pitchFamily="34" charset="0"/>
              <a:buChar char="•"/>
            </a:pPr>
            <a:r>
              <a:rPr lang="en-US" sz="2400" dirty="0">
                <a:solidFill>
                  <a:schemeClr val="tx1"/>
                </a:solidFill>
                <a:latin typeface="+mn-lt"/>
                <a:ea typeface="+mn-ea"/>
                <a:cs typeface="+mn-cs"/>
              </a:rPr>
              <a:t>If you find them surprising, why is that?</a:t>
            </a:r>
          </a:p>
          <a:p>
            <a:pPr marL="457200" indent="-228600" algn="l">
              <a:lnSpc>
                <a:spcPct val="90000"/>
              </a:lnSpc>
              <a:buFont typeface="Arial" panose="020B0604020202020204" pitchFamily="34" charset="0"/>
              <a:buChar char="•"/>
            </a:pPr>
            <a:endParaRPr lang="en-US" sz="2400" dirty="0">
              <a:solidFill>
                <a:schemeClr val="tx1"/>
              </a:solidFill>
              <a:latin typeface="+mn-lt"/>
              <a:ea typeface="+mn-ea"/>
              <a:cs typeface="+mn-cs"/>
            </a:endParaRPr>
          </a:p>
          <a:p>
            <a:pPr marL="457200" indent="-228600" algn="l">
              <a:lnSpc>
                <a:spcPct val="90000"/>
              </a:lnSpc>
              <a:buFont typeface="Arial" panose="020B0604020202020204" pitchFamily="34" charset="0"/>
              <a:buChar char="•"/>
            </a:pPr>
            <a:r>
              <a:rPr lang="en-US" sz="2400" dirty="0">
                <a:solidFill>
                  <a:schemeClr val="tx1"/>
                </a:solidFill>
                <a:latin typeface="+mn-lt"/>
                <a:ea typeface="+mn-ea"/>
                <a:cs typeface="+mn-cs"/>
              </a:rPr>
              <a:t>Why might it be important for us to imagine God differently from the expected ways?</a:t>
            </a:r>
          </a:p>
          <a:p>
            <a:pPr indent="-228600" algn="l">
              <a:lnSpc>
                <a:spcPct val="90000"/>
              </a:lnSpc>
              <a:buFont typeface="Arial" panose="020B0604020202020204" pitchFamily="34" charset="0"/>
              <a:buChar char="•"/>
            </a:pPr>
            <a:endParaRPr lang="en-US" sz="2400" dirty="0">
              <a:solidFill>
                <a:schemeClr val="tx1"/>
              </a:solidFill>
              <a:latin typeface="+mn-lt"/>
              <a:ea typeface="+mn-ea"/>
              <a:cs typeface="+mn-cs"/>
            </a:endParaRPr>
          </a:p>
          <a:p>
            <a:pPr marL="457200" indent="-228600" algn="l">
              <a:lnSpc>
                <a:spcPct val="90000"/>
              </a:lnSpc>
              <a:buFont typeface="Arial" panose="020B0604020202020204" pitchFamily="34" charset="0"/>
              <a:buChar char="•"/>
            </a:pPr>
            <a:endParaRPr lang="en-US" sz="2400" dirty="0">
              <a:solidFill>
                <a:schemeClr val="tx1"/>
              </a:solidFill>
              <a:latin typeface="+mn-lt"/>
              <a:ea typeface="+mn-ea"/>
              <a:cs typeface="+mn-cs"/>
            </a:endParaRPr>
          </a:p>
          <a:p>
            <a:pPr algn="l">
              <a:lnSpc>
                <a:spcPct val="90000"/>
              </a:lnSpc>
            </a:pPr>
            <a:r>
              <a:rPr lang="en-US" sz="2400" dirty="0">
                <a:solidFill>
                  <a:schemeClr val="tx1"/>
                </a:solidFill>
                <a:latin typeface="Posterama" panose="020B0504020200020000" pitchFamily="34" charset="0"/>
                <a:ea typeface="+mn-ea"/>
                <a:cs typeface="Posterama" panose="020B0504020200020000" pitchFamily="34" charset="0"/>
              </a:rPr>
              <a:t>A disabled God challenges our culture’s “hallucination of wholeness.”</a:t>
            </a:r>
          </a:p>
          <a:p>
            <a:pPr marL="342900" indent="-342900" algn="l">
              <a:lnSpc>
                <a:spcPct val="90000"/>
              </a:lnSpc>
              <a:buFontTx/>
              <a:buChar char="-"/>
            </a:pPr>
            <a:r>
              <a:rPr lang="en-US" sz="2000" dirty="0">
                <a:solidFill>
                  <a:schemeClr val="tx1"/>
                </a:solidFill>
                <a:latin typeface="Posterama" panose="020B0504020200020000" pitchFamily="34" charset="0"/>
                <a:ea typeface="+mn-ea"/>
                <a:cs typeface="Posterama" panose="020B0504020200020000" pitchFamily="34" charset="0"/>
              </a:rPr>
              <a:t>Sharon V. </a:t>
            </a:r>
            <a:r>
              <a:rPr lang="en-US" sz="2000" dirty="0" err="1">
                <a:solidFill>
                  <a:schemeClr val="tx1"/>
                </a:solidFill>
                <a:latin typeface="Posterama" panose="020B0504020200020000" pitchFamily="34" charset="0"/>
                <a:ea typeface="+mn-ea"/>
                <a:cs typeface="Posterama" panose="020B0504020200020000" pitchFamily="34" charset="0"/>
              </a:rPr>
              <a:t>Betcher</a:t>
            </a:r>
            <a:r>
              <a:rPr lang="en-US" sz="2000" dirty="0">
                <a:solidFill>
                  <a:schemeClr val="tx1"/>
                </a:solidFill>
                <a:latin typeface="Posterama" panose="020B0504020200020000" pitchFamily="34" charset="0"/>
                <a:ea typeface="+mn-ea"/>
                <a:cs typeface="Posterama" panose="020B0504020200020000" pitchFamily="34" charset="0"/>
              </a:rPr>
              <a:t>, </a:t>
            </a:r>
            <a:r>
              <a:rPr lang="en-US" sz="2000" i="1" dirty="0">
                <a:solidFill>
                  <a:schemeClr val="tx1"/>
                </a:solidFill>
                <a:latin typeface="Posterama" panose="020B0504020200020000" pitchFamily="34" charset="0"/>
                <a:ea typeface="+mn-ea"/>
                <a:cs typeface="Posterama" panose="020B0504020200020000" pitchFamily="34" charset="0"/>
              </a:rPr>
              <a:t>Spirit &amp; the Politics of Disability </a:t>
            </a:r>
            <a:r>
              <a:rPr lang="en-US" sz="2000" dirty="0">
                <a:solidFill>
                  <a:schemeClr val="tx1"/>
                </a:solidFill>
                <a:latin typeface="Posterama" panose="020B0504020200020000" pitchFamily="34" charset="0"/>
                <a:ea typeface="+mn-ea"/>
                <a:cs typeface="Posterama" panose="020B0504020200020000" pitchFamily="34" charset="0"/>
              </a:rPr>
              <a:t>(2007)</a:t>
            </a:r>
          </a:p>
          <a:p>
            <a:pPr algn="l">
              <a:lnSpc>
                <a:spcPct val="90000"/>
              </a:lnSpc>
              <a:spcBef>
                <a:spcPts val="1000"/>
              </a:spcBef>
            </a:pPr>
            <a:r>
              <a:rPr lang="en-US" sz="2400" dirty="0">
                <a:solidFill>
                  <a:schemeClr val="tx1"/>
                </a:solidFill>
                <a:latin typeface="Posterama" panose="020B0504020200020000" pitchFamily="34" charset="0"/>
                <a:ea typeface="+mn-ea"/>
                <a:cs typeface="Posterama" panose="020B0504020200020000" pitchFamily="34" charset="0"/>
              </a:rPr>
              <a:t>A disabled God shows us “that full personhood is fully compatible with the experience of disability.”</a:t>
            </a:r>
          </a:p>
          <a:p>
            <a:pPr marL="342900" indent="-342900" algn="l">
              <a:lnSpc>
                <a:spcPct val="90000"/>
              </a:lnSpc>
              <a:spcBef>
                <a:spcPts val="1000"/>
              </a:spcBef>
              <a:buFontTx/>
              <a:buChar char="-"/>
            </a:pPr>
            <a:r>
              <a:rPr lang="en-US" sz="2200" dirty="0">
                <a:solidFill>
                  <a:schemeClr val="tx1"/>
                </a:solidFill>
                <a:latin typeface="Posterama" panose="020B0504020200020000" pitchFamily="34" charset="0"/>
                <a:ea typeface="+mn-ea"/>
                <a:cs typeface="Posterama" panose="020B0504020200020000" pitchFamily="34" charset="0"/>
              </a:rPr>
              <a:t>Nancy L. Eiesland, </a:t>
            </a:r>
            <a:r>
              <a:rPr lang="en-US" sz="2200" i="1" dirty="0">
                <a:solidFill>
                  <a:schemeClr val="tx1"/>
                </a:solidFill>
                <a:latin typeface="Posterama" panose="020B0504020200020000" pitchFamily="34" charset="0"/>
                <a:ea typeface="+mn-ea"/>
                <a:cs typeface="Posterama" panose="020B0504020200020000" pitchFamily="34" charset="0"/>
              </a:rPr>
              <a:t>The Disabled God </a:t>
            </a:r>
            <a:r>
              <a:rPr lang="en-US" sz="2200" dirty="0">
                <a:solidFill>
                  <a:schemeClr val="tx1"/>
                </a:solidFill>
                <a:latin typeface="Posterama" panose="020B0504020200020000" pitchFamily="34" charset="0"/>
                <a:ea typeface="+mn-ea"/>
                <a:cs typeface="Posterama" panose="020B0504020200020000" pitchFamily="34" charset="0"/>
              </a:rPr>
              <a:t>(1994)</a:t>
            </a:r>
          </a:p>
          <a:p>
            <a:pPr indent="-228600" algn="l">
              <a:lnSpc>
                <a:spcPct val="90000"/>
              </a:lnSpc>
              <a:buFont typeface="Arial" panose="020B0604020202020204" pitchFamily="34" charset="0"/>
              <a:buChar char="•"/>
            </a:pPr>
            <a:endParaRPr lang="en-US" sz="1900" dirty="0">
              <a:solidFill>
                <a:schemeClr val="tx1"/>
              </a:solidFill>
              <a:latin typeface="+mn-lt"/>
              <a:ea typeface="+mn-ea"/>
              <a:cs typeface="+mn-cs"/>
            </a:endParaRPr>
          </a:p>
        </p:txBody>
      </p:sp>
      <p:sp>
        <p:nvSpPr>
          <p:cNvPr id="8" name="Slide Number Placeholder 7">
            <a:extLst>
              <a:ext uri="{FF2B5EF4-FFF2-40B4-BE49-F238E27FC236}">
                <a16:creationId xmlns:a16="http://schemas.microsoft.com/office/drawing/2014/main" id="{65F5E350-04B9-DFEA-B1E2-52354579E49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3B850FF-6169-4056-8077-06FFA93A5366}" type="slidenum">
              <a:rPr lang="en-US" sz="1200">
                <a:solidFill>
                  <a:schemeClr val="tx1">
                    <a:tint val="75000"/>
                  </a:schemeClr>
                </a:solidFill>
              </a:rPr>
              <a:pPr>
                <a:spcAft>
                  <a:spcPts val="600"/>
                </a:spcAft>
              </a:pPr>
              <a:t>7</a:t>
            </a:fld>
            <a:endParaRPr lang="en-US" sz="1200">
              <a:solidFill>
                <a:schemeClr val="tx1">
                  <a:tint val="75000"/>
                </a:schemeClr>
              </a:solidFill>
            </a:endParaRPr>
          </a:p>
        </p:txBody>
      </p:sp>
    </p:spTree>
    <p:extLst>
      <p:ext uri="{BB962C8B-B14F-4D97-AF65-F5344CB8AC3E}">
        <p14:creationId xmlns:p14="http://schemas.microsoft.com/office/powerpoint/2010/main" val="221328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DC624C-A53B-CF9B-B0BB-8FFF9BAE35D7}"/>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634CE19-C69F-A521-E37B-AFD3BE2C6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DC93361-F629-DC1F-1CC6-CF471ACBE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464B52D-6A9E-3DDA-1178-AB9684E20574}"/>
              </a:ext>
            </a:extLst>
          </p:cNvPr>
          <p:cNvSpPr>
            <a:spLocks noGrp="1"/>
          </p:cNvSpPr>
          <p:nvPr>
            <p:ph type="title"/>
          </p:nvPr>
        </p:nvSpPr>
        <p:spPr>
          <a:xfrm>
            <a:off x="1053619" y="2763579"/>
            <a:ext cx="3739341" cy="1330839"/>
          </a:xfrm>
        </p:spPr>
        <p:txBody>
          <a:bodyPr vert="horz" lIns="91440" tIns="45720" rIns="91440" bIns="45720" rtlCol="0">
            <a:normAutofit fontScale="90000"/>
          </a:bodyPr>
          <a:lstStyle/>
          <a:p>
            <a:r>
              <a:rPr lang="en-US" i="1" dirty="0"/>
              <a:t>Black</a:t>
            </a:r>
            <a:r>
              <a:rPr lang="en-US" dirty="0"/>
              <a:t> </a:t>
            </a:r>
            <a:r>
              <a:rPr lang="en-US" i="1" dirty="0"/>
              <a:t>Christ </a:t>
            </a:r>
            <a:br>
              <a:rPr lang="en-US" i="1" dirty="0"/>
            </a:br>
            <a:br>
              <a:rPr lang="en-US" i="1" dirty="0"/>
            </a:br>
            <a:r>
              <a:rPr lang="en-US" dirty="0"/>
              <a:t>by Ronald Harrison</a:t>
            </a:r>
            <a:endParaRPr lang="en-US" kern="1200" dirty="0">
              <a:latin typeface="+mj-lt"/>
              <a:ea typeface="+mj-ea"/>
              <a:cs typeface="+mj-cs"/>
            </a:endParaRPr>
          </a:p>
        </p:txBody>
      </p:sp>
      <p:pic>
        <p:nvPicPr>
          <p:cNvPr id="3" name="Content Placeholder 2">
            <a:extLst>
              <a:ext uri="{FF2B5EF4-FFF2-40B4-BE49-F238E27FC236}">
                <a16:creationId xmlns:a16="http://schemas.microsoft.com/office/drawing/2014/main" id="{667C03D5-4294-2A00-5400-25F25A7BA5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07057" y="52752"/>
            <a:ext cx="4431324" cy="675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676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4B7EE-6A5B-C882-B4B7-9EC3E86B4E64}"/>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C132DED-8DE9-E440-742A-7F7FE0331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62AFBC9-A87E-6CD6-DEFA-F94FF2D05C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C390C5-20FC-DDE9-C7D0-14509723DFE5}"/>
              </a:ext>
            </a:extLst>
          </p:cNvPr>
          <p:cNvSpPr>
            <a:spLocks noGrp="1"/>
          </p:cNvSpPr>
          <p:nvPr>
            <p:ph type="title"/>
          </p:nvPr>
        </p:nvSpPr>
        <p:spPr>
          <a:xfrm>
            <a:off x="660027" y="2763579"/>
            <a:ext cx="4229216" cy="1330839"/>
          </a:xfrm>
        </p:spPr>
        <p:txBody>
          <a:bodyPr vert="horz" lIns="91440" tIns="45720" rIns="91440" bIns="45720" rtlCol="0">
            <a:normAutofit fontScale="90000"/>
          </a:bodyPr>
          <a:lstStyle/>
          <a:p>
            <a:r>
              <a:rPr lang="en-US" i="1" dirty="0"/>
              <a:t>Christa</a:t>
            </a:r>
            <a:br>
              <a:rPr lang="en-US" i="1" dirty="0"/>
            </a:br>
            <a:br>
              <a:rPr lang="en-US" i="1" dirty="0"/>
            </a:br>
            <a:r>
              <a:rPr lang="en-US" dirty="0"/>
              <a:t>by Edwina Sandys</a:t>
            </a:r>
            <a:endParaRPr lang="en-US" kern="1200" dirty="0">
              <a:latin typeface="+mj-lt"/>
              <a:ea typeface="+mj-ea"/>
              <a:cs typeface="+mj-cs"/>
            </a:endParaRPr>
          </a:p>
        </p:txBody>
      </p:sp>
      <p:pic>
        <p:nvPicPr>
          <p:cNvPr id="7170" name="Picture 2">
            <a:extLst>
              <a:ext uri="{FF2B5EF4-FFF2-40B4-BE49-F238E27FC236}">
                <a16:creationId xmlns:a16="http://schemas.microsoft.com/office/drawing/2014/main" id="{2C2AB95A-4094-0800-E08B-8E11756CC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564" y="100060"/>
            <a:ext cx="4993409" cy="6657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541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6038</TotalTime>
  <Words>2268</Words>
  <Application>Microsoft Macintosh PowerPoint</Application>
  <PresentationFormat>Widescreen</PresentationFormat>
  <Paragraphs>171</Paragraphs>
  <Slides>22</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Aptos Display</vt:lpstr>
      <vt:lpstr>Arial</vt:lpstr>
      <vt:lpstr>Avenir</vt:lpstr>
      <vt:lpstr>Avenir Book</vt:lpstr>
      <vt:lpstr>Avenir Next LT Pro</vt:lpstr>
      <vt:lpstr>AvenirNext LT Pro Medium</vt:lpstr>
      <vt:lpstr>Calibri</vt:lpstr>
      <vt:lpstr>Gill Sans</vt:lpstr>
      <vt:lpstr>Posterama</vt:lpstr>
      <vt:lpstr>Segoe UI Semilight</vt:lpstr>
      <vt:lpstr>Times New Roman</vt:lpstr>
      <vt:lpstr>Office Theme</vt:lpstr>
      <vt:lpstr>Exploring Difference:  Disabled People’s Stories about Ourselves and God</vt:lpstr>
      <vt:lpstr> What is the first depiction of Jesus you remember?  What was this Jesus like?</vt:lpstr>
      <vt:lpstr>Disabled Christ images</vt:lpstr>
      <vt:lpstr>The Deaf Christ</vt:lpstr>
      <vt:lpstr>The Wheelchair-User Christ</vt:lpstr>
      <vt:lpstr>The Chronically Ill Christ</vt:lpstr>
      <vt:lpstr>A Perfect Jesus… or a Disabled Jesus? </vt:lpstr>
      <vt:lpstr>Black Christ   by Ronald Harrison</vt:lpstr>
      <vt:lpstr>Christa  by Edwina Sandys</vt:lpstr>
      <vt:lpstr>  “For many disabled people the church has been a city on a hill – physically inaccessible and socially inhospitable.” - Nancy L. Eiesland</vt:lpstr>
      <vt:lpstr>    “So much of the time the voices heard on disability – particularly in the church – are non-disabled people who speak from study or research or observation or living alongside someone... it is from the centre looking out, rather than from the edge… If it is the only voice, it can do damage.”  - Fiona MacMillan &amp; Samuel Wells, 2021 </vt:lpstr>
      <vt:lpstr>PowerPoint Presentation</vt:lpstr>
      <vt:lpstr>Disabled People’s Stories</vt:lpstr>
      <vt:lpstr>A God Like Us</vt:lpstr>
      <vt:lpstr>God For Us:  A God of Justice</vt:lpstr>
      <vt:lpstr>Disability Justice &amp; Liberation Theology  </vt:lpstr>
      <vt:lpstr>PowerPoint Presentation</vt:lpstr>
      <vt:lpstr>Disability Liberation Theology</vt:lpstr>
      <vt:lpstr>Fireside Chat</vt:lpstr>
      <vt:lpstr>Thank you!</vt:lpstr>
      <vt:lpstr>“My experiences of Christian events have mostly been bad. Access is a total afterthought!” - Jemma  “It was a long time before my church began to make access really easy.” - Jane   </vt:lpstr>
      <vt:lpstr>The healing power  of a God who is like us, with us, for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Naomi  Lawson Jacobs</dc:creator>
  <cp:lastModifiedBy>Naomi  Lawson Jacobs</cp:lastModifiedBy>
  <cp:revision>29</cp:revision>
  <dcterms:created xsi:type="dcterms:W3CDTF">2024-10-25T11:28:58Z</dcterms:created>
  <dcterms:modified xsi:type="dcterms:W3CDTF">2024-11-01T11:43:48Z</dcterms:modified>
</cp:coreProperties>
</file>