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61" r:id="rId3"/>
    <p:sldId id="257" r:id="rId4"/>
    <p:sldId id="341" r:id="rId5"/>
    <p:sldId id="265" r:id="rId6"/>
    <p:sldId id="264" r:id="rId7"/>
    <p:sldId id="259" r:id="rId8"/>
    <p:sldId id="260" r:id="rId9"/>
    <p:sldId id="266" r:id="rId10"/>
    <p:sldId id="267" r:id="rId11"/>
    <p:sldId id="336" r:id="rId12"/>
    <p:sldId id="269" r:id="rId13"/>
    <p:sldId id="339" r:id="rId14"/>
    <p:sldId id="342" r:id="rId15"/>
    <p:sldId id="34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56"/>
  </p:normalViewPr>
  <p:slideViewPr>
    <p:cSldViewPr snapToGrid="0">
      <p:cViewPr varScale="1">
        <p:scale>
          <a:sx n="88" d="100"/>
          <a:sy n="88" d="100"/>
        </p:scale>
        <p:origin x="184"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664104-F5DC-456E-842B-D7433364FE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17D6BF0-90DB-46FE-A726-4DD1A188F6CC}">
      <dgm:prSet custT="1"/>
      <dgm:spPr/>
      <dgm:t>
        <a:bodyPr/>
        <a:lstStyle/>
        <a:p>
          <a:r>
            <a:rPr lang="en-US" sz="1800" dirty="0"/>
            <a:t>The Research</a:t>
          </a:r>
        </a:p>
      </dgm:t>
    </dgm:pt>
    <dgm:pt modelId="{177C6E5D-EBA0-4A59-B1C6-44AE33A57108}" type="parTrans" cxnId="{3DED34D0-79E2-4954-9E39-4226C02D33E5}">
      <dgm:prSet/>
      <dgm:spPr/>
      <dgm:t>
        <a:bodyPr/>
        <a:lstStyle/>
        <a:p>
          <a:endParaRPr lang="en-US"/>
        </a:p>
      </dgm:t>
    </dgm:pt>
    <dgm:pt modelId="{E3CB209A-1079-4B2B-B33F-D38F82088CF6}" type="sibTrans" cxnId="{3DED34D0-79E2-4954-9E39-4226C02D33E5}">
      <dgm:prSet/>
      <dgm:spPr/>
      <dgm:t>
        <a:bodyPr/>
        <a:lstStyle/>
        <a:p>
          <a:endParaRPr lang="en-US"/>
        </a:p>
      </dgm:t>
    </dgm:pt>
    <dgm:pt modelId="{1C0BD2E3-BB4C-4D9B-BA8D-B1839EEC9C1A}">
      <dgm:prSet custT="1"/>
      <dgm:spPr/>
      <dgm:t>
        <a:bodyPr/>
        <a:lstStyle/>
        <a:p>
          <a:r>
            <a:rPr lang="en-US" sz="2200" dirty="0"/>
            <a:t>30 qualitative interviews with disabled Christians</a:t>
          </a:r>
        </a:p>
      </dgm:t>
    </dgm:pt>
    <dgm:pt modelId="{A23D6BBC-C2C8-4086-B321-C4EFE6EB8A89}" type="parTrans" cxnId="{D9258275-9E47-4214-AF8F-290225D2CCAC}">
      <dgm:prSet/>
      <dgm:spPr/>
      <dgm:t>
        <a:bodyPr/>
        <a:lstStyle/>
        <a:p>
          <a:endParaRPr lang="en-US"/>
        </a:p>
      </dgm:t>
    </dgm:pt>
    <dgm:pt modelId="{71F2DA90-245E-4EE2-B765-B1C7D2E5FBB1}" type="sibTrans" cxnId="{D9258275-9E47-4214-AF8F-290225D2CCAC}">
      <dgm:prSet/>
      <dgm:spPr/>
      <dgm:t>
        <a:bodyPr/>
        <a:lstStyle/>
        <a:p>
          <a:endParaRPr lang="en-US"/>
        </a:p>
      </dgm:t>
    </dgm:pt>
    <dgm:pt modelId="{5794C8E4-3AEA-4CA4-8403-B82021B1F5C1}">
      <dgm:prSet custT="1"/>
      <dgm:spPr/>
      <dgm:t>
        <a:bodyPr/>
        <a:lstStyle/>
        <a:p>
          <a:r>
            <a:rPr lang="en-US" sz="2200" dirty="0"/>
            <a:t>Participation observation in disabled-led church groups</a:t>
          </a:r>
        </a:p>
      </dgm:t>
    </dgm:pt>
    <dgm:pt modelId="{E1685CFA-9FC6-4357-A0E6-964DD184800B}" type="parTrans" cxnId="{A478352C-A9B2-4E26-A318-24F9C4844BED}">
      <dgm:prSet/>
      <dgm:spPr/>
      <dgm:t>
        <a:bodyPr/>
        <a:lstStyle/>
        <a:p>
          <a:endParaRPr lang="en-US"/>
        </a:p>
      </dgm:t>
    </dgm:pt>
    <dgm:pt modelId="{718CCBE2-B051-4F0F-A141-6852D5A3139E}" type="sibTrans" cxnId="{A478352C-A9B2-4E26-A318-24F9C4844BED}">
      <dgm:prSet/>
      <dgm:spPr/>
      <dgm:t>
        <a:bodyPr/>
        <a:lstStyle/>
        <a:p>
          <a:endParaRPr lang="en-US"/>
        </a:p>
      </dgm:t>
    </dgm:pt>
    <dgm:pt modelId="{3BBDE652-1534-4875-A905-3587D16CFF58}">
      <dgm:prSet custT="1"/>
      <dgm:spPr/>
      <dgm:t>
        <a:bodyPr/>
        <a:lstStyle/>
        <a:p>
          <a:r>
            <a:rPr lang="en-US" sz="2200" dirty="0"/>
            <a:t>Second stage of research for a book</a:t>
          </a:r>
        </a:p>
      </dgm:t>
    </dgm:pt>
    <dgm:pt modelId="{3AEDBE5E-2DB0-4C20-B830-46C9E2F2EEBE}" type="parTrans" cxnId="{8E227E61-C53A-41DD-9A43-A7EE879E5C3D}">
      <dgm:prSet/>
      <dgm:spPr/>
      <dgm:t>
        <a:bodyPr/>
        <a:lstStyle/>
        <a:p>
          <a:endParaRPr lang="en-US"/>
        </a:p>
      </dgm:t>
    </dgm:pt>
    <dgm:pt modelId="{E7DC6BE6-83ED-49F6-BC91-2912A07827FB}" type="sibTrans" cxnId="{8E227E61-C53A-41DD-9A43-A7EE879E5C3D}">
      <dgm:prSet/>
      <dgm:spPr/>
      <dgm:t>
        <a:bodyPr/>
        <a:lstStyle/>
        <a:p>
          <a:endParaRPr lang="en-US"/>
        </a:p>
      </dgm:t>
    </dgm:pt>
    <dgm:pt modelId="{076F59CC-8A26-4A43-9B77-B7E601B45182}">
      <dgm:prSet custT="1"/>
      <dgm:spPr/>
      <dgm:t>
        <a:bodyPr/>
        <a:lstStyle/>
        <a:p>
          <a:r>
            <a:rPr lang="en-US" sz="2200" dirty="0"/>
            <a:t>Accessible &amp; participatory methods</a:t>
          </a:r>
        </a:p>
      </dgm:t>
    </dgm:pt>
    <dgm:pt modelId="{BDEADEC3-C902-4756-975D-0076C9DDBB86}" type="parTrans" cxnId="{A321E640-E566-434E-9954-C75BA80C2733}">
      <dgm:prSet/>
      <dgm:spPr/>
      <dgm:t>
        <a:bodyPr/>
        <a:lstStyle/>
        <a:p>
          <a:endParaRPr lang="en-US"/>
        </a:p>
      </dgm:t>
    </dgm:pt>
    <dgm:pt modelId="{78118EBB-3591-4D28-982A-6409110F1C75}" type="sibTrans" cxnId="{A321E640-E566-434E-9954-C75BA80C2733}">
      <dgm:prSet/>
      <dgm:spPr/>
      <dgm:t>
        <a:bodyPr/>
        <a:lstStyle/>
        <a:p>
          <a:endParaRPr lang="en-US"/>
        </a:p>
      </dgm:t>
    </dgm:pt>
    <dgm:pt modelId="{9A238A28-4CB9-415E-8D6A-B8AA9C12B824}">
      <dgm:prSet custT="1"/>
      <dgm:spPr/>
      <dgm:t>
        <a:bodyPr/>
        <a:lstStyle/>
        <a:p>
          <a:r>
            <a:rPr lang="en-US" sz="2200" dirty="0"/>
            <a:t>Reciprocity</a:t>
          </a:r>
        </a:p>
      </dgm:t>
    </dgm:pt>
    <dgm:pt modelId="{CA9B4C7B-FD8A-4723-9BAF-DBB74116BB84}" type="parTrans" cxnId="{07FBAE31-8408-4365-A25E-F9D0B2F0257B}">
      <dgm:prSet/>
      <dgm:spPr/>
      <dgm:t>
        <a:bodyPr/>
        <a:lstStyle/>
        <a:p>
          <a:endParaRPr lang="en-US"/>
        </a:p>
      </dgm:t>
    </dgm:pt>
    <dgm:pt modelId="{F7C49EC8-AE61-4935-85CB-6C4E7FA7F657}" type="sibTrans" cxnId="{07FBAE31-8408-4365-A25E-F9D0B2F0257B}">
      <dgm:prSet/>
      <dgm:spPr/>
      <dgm:t>
        <a:bodyPr/>
        <a:lstStyle/>
        <a:p>
          <a:endParaRPr lang="en-US"/>
        </a:p>
      </dgm:t>
    </dgm:pt>
    <dgm:pt modelId="{5D5FAC90-AEA0-1041-95AC-8D636FB4DC8F}" type="pres">
      <dgm:prSet presAssocID="{5E664104-F5DC-456E-842B-D7433364FE20}" presName="vert0" presStyleCnt="0">
        <dgm:presLayoutVars>
          <dgm:dir/>
          <dgm:animOne val="branch"/>
          <dgm:animLvl val="lvl"/>
        </dgm:presLayoutVars>
      </dgm:prSet>
      <dgm:spPr/>
    </dgm:pt>
    <dgm:pt modelId="{B81B23F3-EE88-A642-9E77-EFED72A7F4F3}" type="pres">
      <dgm:prSet presAssocID="{517D6BF0-90DB-46FE-A726-4DD1A188F6CC}" presName="thickLine" presStyleLbl="alignNode1" presStyleIdx="0" presStyleCnt="1" custLinFactNeighborX="-468" custLinFactNeighborY="-1927"/>
      <dgm:spPr/>
    </dgm:pt>
    <dgm:pt modelId="{4169424C-5578-B145-9C91-519C4DBBFA8A}" type="pres">
      <dgm:prSet presAssocID="{517D6BF0-90DB-46FE-A726-4DD1A188F6CC}" presName="horz1" presStyleCnt="0"/>
      <dgm:spPr/>
    </dgm:pt>
    <dgm:pt modelId="{26554E9A-AA74-DC45-8F16-FA3B7DEB3AF9}" type="pres">
      <dgm:prSet presAssocID="{517D6BF0-90DB-46FE-A726-4DD1A188F6CC}" presName="tx1" presStyleLbl="revTx" presStyleIdx="0" presStyleCnt="6" custScaleX="119762"/>
      <dgm:spPr/>
    </dgm:pt>
    <dgm:pt modelId="{F123FA1C-3CA9-1B4A-B33A-6FFB2A99B995}" type="pres">
      <dgm:prSet presAssocID="{517D6BF0-90DB-46FE-A726-4DD1A188F6CC}" presName="vert1" presStyleCnt="0"/>
      <dgm:spPr/>
    </dgm:pt>
    <dgm:pt modelId="{B19D0C52-E25E-4A42-B3A0-3DBC26F932FD}" type="pres">
      <dgm:prSet presAssocID="{1C0BD2E3-BB4C-4D9B-BA8D-B1839EEC9C1A}" presName="vertSpace2a" presStyleCnt="0"/>
      <dgm:spPr/>
    </dgm:pt>
    <dgm:pt modelId="{8B96E653-EDC5-FB4C-B502-CAC306A629C7}" type="pres">
      <dgm:prSet presAssocID="{1C0BD2E3-BB4C-4D9B-BA8D-B1839EEC9C1A}" presName="horz2" presStyleCnt="0"/>
      <dgm:spPr/>
    </dgm:pt>
    <dgm:pt modelId="{C664634D-E163-7747-B193-3941CFD5D0B1}" type="pres">
      <dgm:prSet presAssocID="{1C0BD2E3-BB4C-4D9B-BA8D-B1839EEC9C1A}" presName="horzSpace2" presStyleCnt="0"/>
      <dgm:spPr/>
    </dgm:pt>
    <dgm:pt modelId="{C0884E35-59E0-CE42-8818-0E06448133B4}" type="pres">
      <dgm:prSet presAssocID="{1C0BD2E3-BB4C-4D9B-BA8D-B1839EEC9C1A}" presName="tx2" presStyleLbl="revTx" presStyleIdx="1" presStyleCnt="6"/>
      <dgm:spPr/>
    </dgm:pt>
    <dgm:pt modelId="{56C98770-F46F-B348-A71A-4E8E3EC5293B}" type="pres">
      <dgm:prSet presAssocID="{1C0BD2E3-BB4C-4D9B-BA8D-B1839EEC9C1A}" presName="vert2" presStyleCnt="0"/>
      <dgm:spPr/>
    </dgm:pt>
    <dgm:pt modelId="{5E5FC78D-5379-3843-B350-92911D5ECAA6}" type="pres">
      <dgm:prSet presAssocID="{1C0BD2E3-BB4C-4D9B-BA8D-B1839EEC9C1A}" presName="thinLine2b" presStyleLbl="callout" presStyleIdx="0" presStyleCnt="5"/>
      <dgm:spPr/>
    </dgm:pt>
    <dgm:pt modelId="{8ADFE3EF-BCC4-CB49-85AC-8A05B8ABA76B}" type="pres">
      <dgm:prSet presAssocID="{1C0BD2E3-BB4C-4D9B-BA8D-B1839EEC9C1A}" presName="vertSpace2b" presStyleCnt="0"/>
      <dgm:spPr/>
    </dgm:pt>
    <dgm:pt modelId="{D96CAA91-711D-2242-8A3B-0A11956E8EEA}" type="pres">
      <dgm:prSet presAssocID="{5794C8E4-3AEA-4CA4-8403-B82021B1F5C1}" presName="horz2" presStyleCnt="0"/>
      <dgm:spPr/>
    </dgm:pt>
    <dgm:pt modelId="{969B14A7-ECD3-B442-A9F5-46BF58D4F72A}" type="pres">
      <dgm:prSet presAssocID="{5794C8E4-3AEA-4CA4-8403-B82021B1F5C1}" presName="horzSpace2" presStyleCnt="0"/>
      <dgm:spPr/>
    </dgm:pt>
    <dgm:pt modelId="{D8C3E2D2-BC2B-6B40-8368-2DE4EAF2CB8F}" type="pres">
      <dgm:prSet presAssocID="{5794C8E4-3AEA-4CA4-8403-B82021B1F5C1}" presName="tx2" presStyleLbl="revTx" presStyleIdx="2" presStyleCnt="6"/>
      <dgm:spPr/>
    </dgm:pt>
    <dgm:pt modelId="{0FA26B94-530B-3248-901A-5C6C2C70AE6C}" type="pres">
      <dgm:prSet presAssocID="{5794C8E4-3AEA-4CA4-8403-B82021B1F5C1}" presName="vert2" presStyleCnt="0"/>
      <dgm:spPr/>
    </dgm:pt>
    <dgm:pt modelId="{31B2CD4C-B976-834E-8BD7-8EDB14667C1B}" type="pres">
      <dgm:prSet presAssocID="{5794C8E4-3AEA-4CA4-8403-B82021B1F5C1}" presName="thinLine2b" presStyleLbl="callout" presStyleIdx="1" presStyleCnt="5"/>
      <dgm:spPr/>
    </dgm:pt>
    <dgm:pt modelId="{78FD5EB7-84AF-C945-B4A1-C727AD251776}" type="pres">
      <dgm:prSet presAssocID="{5794C8E4-3AEA-4CA4-8403-B82021B1F5C1}" presName="vertSpace2b" presStyleCnt="0"/>
      <dgm:spPr/>
    </dgm:pt>
    <dgm:pt modelId="{D19D7CFA-2039-6148-8A05-1EE8ED4FDD51}" type="pres">
      <dgm:prSet presAssocID="{3BBDE652-1534-4875-A905-3587D16CFF58}" presName="horz2" presStyleCnt="0"/>
      <dgm:spPr/>
    </dgm:pt>
    <dgm:pt modelId="{E10E73D7-8F9C-074E-9EFB-75B4ED778DA0}" type="pres">
      <dgm:prSet presAssocID="{3BBDE652-1534-4875-A905-3587D16CFF58}" presName="horzSpace2" presStyleCnt="0"/>
      <dgm:spPr/>
    </dgm:pt>
    <dgm:pt modelId="{92C1A26E-D19B-1544-868B-5A5BFD951AEB}" type="pres">
      <dgm:prSet presAssocID="{3BBDE652-1534-4875-A905-3587D16CFF58}" presName="tx2" presStyleLbl="revTx" presStyleIdx="3" presStyleCnt="6"/>
      <dgm:spPr/>
    </dgm:pt>
    <dgm:pt modelId="{336AB9D5-CE3E-4347-885B-594425EBA218}" type="pres">
      <dgm:prSet presAssocID="{3BBDE652-1534-4875-A905-3587D16CFF58}" presName="vert2" presStyleCnt="0"/>
      <dgm:spPr/>
    </dgm:pt>
    <dgm:pt modelId="{CBC157D6-A92E-0B4F-A630-BFFF7BD16162}" type="pres">
      <dgm:prSet presAssocID="{3BBDE652-1534-4875-A905-3587D16CFF58}" presName="thinLine2b" presStyleLbl="callout" presStyleIdx="2" presStyleCnt="5"/>
      <dgm:spPr/>
    </dgm:pt>
    <dgm:pt modelId="{9C34F433-AB41-DA4A-96E2-35096B18C29E}" type="pres">
      <dgm:prSet presAssocID="{3BBDE652-1534-4875-A905-3587D16CFF58}" presName="vertSpace2b" presStyleCnt="0"/>
      <dgm:spPr/>
    </dgm:pt>
    <dgm:pt modelId="{682C3A61-C3C5-A545-8F04-53B760423988}" type="pres">
      <dgm:prSet presAssocID="{076F59CC-8A26-4A43-9B77-B7E601B45182}" presName="horz2" presStyleCnt="0"/>
      <dgm:spPr/>
    </dgm:pt>
    <dgm:pt modelId="{D701C62B-A2C5-0E40-9E68-60B0B4F099DA}" type="pres">
      <dgm:prSet presAssocID="{076F59CC-8A26-4A43-9B77-B7E601B45182}" presName="horzSpace2" presStyleCnt="0"/>
      <dgm:spPr/>
    </dgm:pt>
    <dgm:pt modelId="{890DEDBB-0777-D347-997D-DCAAA0268BB2}" type="pres">
      <dgm:prSet presAssocID="{076F59CC-8A26-4A43-9B77-B7E601B45182}" presName="tx2" presStyleLbl="revTx" presStyleIdx="4" presStyleCnt="6"/>
      <dgm:spPr/>
    </dgm:pt>
    <dgm:pt modelId="{7DFEA097-F7F8-C845-A98E-D5EF28ED1AF0}" type="pres">
      <dgm:prSet presAssocID="{076F59CC-8A26-4A43-9B77-B7E601B45182}" presName="vert2" presStyleCnt="0"/>
      <dgm:spPr/>
    </dgm:pt>
    <dgm:pt modelId="{F7308C68-AAA0-3E4C-BCB2-696B6C0ECE84}" type="pres">
      <dgm:prSet presAssocID="{076F59CC-8A26-4A43-9B77-B7E601B45182}" presName="thinLine2b" presStyleLbl="callout" presStyleIdx="3" presStyleCnt="5"/>
      <dgm:spPr/>
    </dgm:pt>
    <dgm:pt modelId="{67824125-E9AB-BF45-9FB4-DA99DBF89050}" type="pres">
      <dgm:prSet presAssocID="{076F59CC-8A26-4A43-9B77-B7E601B45182}" presName="vertSpace2b" presStyleCnt="0"/>
      <dgm:spPr/>
    </dgm:pt>
    <dgm:pt modelId="{9E7DE82B-B605-DD49-BE13-770A13CAC31D}" type="pres">
      <dgm:prSet presAssocID="{9A238A28-4CB9-415E-8D6A-B8AA9C12B824}" presName="horz2" presStyleCnt="0"/>
      <dgm:spPr/>
    </dgm:pt>
    <dgm:pt modelId="{5ABB298E-5AC5-6A4F-83F6-A8430D554FA6}" type="pres">
      <dgm:prSet presAssocID="{9A238A28-4CB9-415E-8D6A-B8AA9C12B824}" presName="horzSpace2" presStyleCnt="0"/>
      <dgm:spPr/>
    </dgm:pt>
    <dgm:pt modelId="{6879A7F6-E736-1342-9760-2348EFD921D8}" type="pres">
      <dgm:prSet presAssocID="{9A238A28-4CB9-415E-8D6A-B8AA9C12B824}" presName="tx2" presStyleLbl="revTx" presStyleIdx="5" presStyleCnt="6"/>
      <dgm:spPr/>
    </dgm:pt>
    <dgm:pt modelId="{7EDDE409-4B44-CB4F-8EC6-724844E8FBB0}" type="pres">
      <dgm:prSet presAssocID="{9A238A28-4CB9-415E-8D6A-B8AA9C12B824}" presName="vert2" presStyleCnt="0"/>
      <dgm:spPr/>
    </dgm:pt>
    <dgm:pt modelId="{68C9EA25-D98C-D443-BF35-599D9C694829}" type="pres">
      <dgm:prSet presAssocID="{9A238A28-4CB9-415E-8D6A-B8AA9C12B824}" presName="thinLine2b" presStyleLbl="callout" presStyleIdx="4" presStyleCnt="5"/>
      <dgm:spPr/>
    </dgm:pt>
    <dgm:pt modelId="{3C0154BA-FBF6-3B4D-94DE-918AE671F2D0}" type="pres">
      <dgm:prSet presAssocID="{9A238A28-4CB9-415E-8D6A-B8AA9C12B824}" presName="vertSpace2b" presStyleCnt="0"/>
      <dgm:spPr/>
    </dgm:pt>
  </dgm:ptLst>
  <dgm:cxnLst>
    <dgm:cxn modelId="{A478352C-A9B2-4E26-A318-24F9C4844BED}" srcId="{517D6BF0-90DB-46FE-A726-4DD1A188F6CC}" destId="{5794C8E4-3AEA-4CA4-8403-B82021B1F5C1}" srcOrd="1" destOrd="0" parTransId="{E1685CFA-9FC6-4357-A0E6-964DD184800B}" sibTransId="{718CCBE2-B051-4F0F-A141-6852D5A3139E}"/>
    <dgm:cxn modelId="{D0404231-E502-2144-81A5-F7E5AC05F852}" type="presOf" srcId="{5E664104-F5DC-456E-842B-D7433364FE20}" destId="{5D5FAC90-AEA0-1041-95AC-8D636FB4DC8F}" srcOrd="0" destOrd="0" presId="urn:microsoft.com/office/officeart/2008/layout/LinedList"/>
    <dgm:cxn modelId="{07FBAE31-8408-4365-A25E-F9D0B2F0257B}" srcId="{517D6BF0-90DB-46FE-A726-4DD1A188F6CC}" destId="{9A238A28-4CB9-415E-8D6A-B8AA9C12B824}" srcOrd="4" destOrd="0" parTransId="{CA9B4C7B-FD8A-4723-9BAF-DBB74116BB84}" sibTransId="{F7C49EC8-AE61-4935-85CB-6C4E7FA7F657}"/>
    <dgm:cxn modelId="{A321E640-E566-434E-9954-C75BA80C2733}" srcId="{517D6BF0-90DB-46FE-A726-4DD1A188F6CC}" destId="{076F59CC-8A26-4A43-9B77-B7E601B45182}" srcOrd="3" destOrd="0" parTransId="{BDEADEC3-C902-4756-975D-0076C9DDBB86}" sibTransId="{78118EBB-3591-4D28-982A-6409110F1C75}"/>
    <dgm:cxn modelId="{8E227E61-C53A-41DD-9A43-A7EE879E5C3D}" srcId="{517D6BF0-90DB-46FE-A726-4DD1A188F6CC}" destId="{3BBDE652-1534-4875-A905-3587D16CFF58}" srcOrd="2" destOrd="0" parTransId="{3AEDBE5E-2DB0-4C20-B830-46C9E2F2EEBE}" sibTransId="{E7DC6BE6-83ED-49F6-BC91-2912A07827FB}"/>
    <dgm:cxn modelId="{48981D67-17EF-2B46-AA3B-05A0762F08FD}" type="presOf" srcId="{3BBDE652-1534-4875-A905-3587D16CFF58}" destId="{92C1A26E-D19B-1544-868B-5A5BFD951AEB}" srcOrd="0" destOrd="0" presId="urn:microsoft.com/office/officeart/2008/layout/LinedList"/>
    <dgm:cxn modelId="{D9258275-9E47-4214-AF8F-290225D2CCAC}" srcId="{517D6BF0-90DB-46FE-A726-4DD1A188F6CC}" destId="{1C0BD2E3-BB4C-4D9B-BA8D-B1839EEC9C1A}" srcOrd="0" destOrd="0" parTransId="{A23D6BBC-C2C8-4086-B321-C4EFE6EB8A89}" sibTransId="{71F2DA90-245E-4EE2-B765-B1C7D2E5FBB1}"/>
    <dgm:cxn modelId="{7B79A89F-34D0-B147-8106-252359221E3A}" type="presOf" srcId="{517D6BF0-90DB-46FE-A726-4DD1A188F6CC}" destId="{26554E9A-AA74-DC45-8F16-FA3B7DEB3AF9}" srcOrd="0" destOrd="0" presId="urn:microsoft.com/office/officeart/2008/layout/LinedList"/>
    <dgm:cxn modelId="{F89FFEAA-8DB9-204C-98AA-2269E4BFC916}" type="presOf" srcId="{076F59CC-8A26-4A43-9B77-B7E601B45182}" destId="{890DEDBB-0777-D347-997D-DCAAA0268BB2}" srcOrd="0" destOrd="0" presId="urn:microsoft.com/office/officeart/2008/layout/LinedList"/>
    <dgm:cxn modelId="{7339D4AE-6754-C240-910D-8ACAD1E03E9E}" type="presOf" srcId="{5794C8E4-3AEA-4CA4-8403-B82021B1F5C1}" destId="{D8C3E2D2-BC2B-6B40-8368-2DE4EAF2CB8F}" srcOrd="0" destOrd="0" presId="urn:microsoft.com/office/officeart/2008/layout/LinedList"/>
    <dgm:cxn modelId="{B9B394CB-5955-E74F-BEE9-9BBE754F3095}" type="presOf" srcId="{1C0BD2E3-BB4C-4D9B-BA8D-B1839EEC9C1A}" destId="{C0884E35-59E0-CE42-8818-0E06448133B4}" srcOrd="0" destOrd="0" presId="urn:microsoft.com/office/officeart/2008/layout/LinedList"/>
    <dgm:cxn modelId="{3DED34D0-79E2-4954-9E39-4226C02D33E5}" srcId="{5E664104-F5DC-456E-842B-D7433364FE20}" destId="{517D6BF0-90DB-46FE-A726-4DD1A188F6CC}" srcOrd="0" destOrd="0" parTransId="{177C6E5D-EBA0-4A59-B1C6-44AE33A57108}" sibTransId="{E3CB209A-1079-4B2B-B33F-D38F82088CF6}"/>
    <dgm:cxn modelId="{42E1E9D4-751A-2A42-BD27-DC80E6A0678B}" type="presOf" srcId="{9A238A28-4CB9-415E-8D6A-B8AA9C12B824}" destId="{6879A7F6-E736-1342-9760-2348EFD921D8}" srcOrd="0" destOrd="0" presId="urn:microsoft.com/office/officeart/2008/layout/LinedList"/>
    <dgm:cxn modelId="{BE8C9C7B-9FFC-C34E-AB34-A16C42A37AE5}" type="presParOf" srcId="{5D5FAC90-AEA0-1041-95AC-8D636FB4DC8F}" destId="{B81B23F3-EE88-A642-9E77-EFED72A7F4F3}" srcOrd="0" destOrd="0" presId="urn:microsoft.com/office/officeart/2008/layout/LinedList"/>
    <dgm:cxn modelId="{70A6EDCF-0545-5940-BC86-995D65BEBCB6}" type="presParOf" srcId="{5D5FAC90-AEA0-1041-95AC-8D636FB4DC8F}" destId="{4169424C-5578-B145-9C91-519C4DBBFA8A}" srcOrd="1" destOrd="0" presId="urn:microsoft.com/office/officeart/2008/layout/LinedList"/>
    <dgm:cxn modelId="{AFBAF778-8F8B-0C4A-BD30-1736538202DD}" type="presParOf" srcId="{4169424C-5578-B145-9C91-519C4DBBFA8A}" destId="{26554E9A-AA74-DC45-8F16-FA3B7DEB3AF9}" srcOrd="0" destOrd="0" presId="urn:microsoft.com/office/officeart/2008/layout/LinedList"/>
    <dgm:cxn modelId="{BB7F5C37-AF42-AE49-BEEE-93F864E0E929}" type="presParOf" srcId="{4169424C-5578-B145-9C91-519C4DBBFA8A}" destId="{F123FA1C-3CA9-1B4A-B33A-6FFB2A99B995}" srcOrd="1" destOrd="0" presId="urn:microsoft.com/office/officeart/2008/layout/LinedList"/>
    <dgm:cxn modelId="{F3BEC49D-9D21-D044-8181-D5F2496C24B8}" type="presParOf" srcId="{F123FA1C-3CA9-1B4A-B33A-6FFB2A99B995}" destId="{B19D0C52-E25E-4A42-B3A0-3DBC26F932FD}" srcOrd="0" destOrd="0" presId="urn:microsoft.com/office/officeart/2008/layout/LinedList"/>
    <dgm:cxn modelId="{C7DE9662-B52C-6C48-86BC-31408C9C4786}" type="presParOf" srcId="{F123FA1C-3CA9-1B4A-B33A-6FFB2A99B995}" destId="{8B96E653-EDC5-FB4C-B502-CAC306A629C7}" srcOrd="1" destOrd="0" presId="urn:microsoft.com/office/officeart/2008/layout/LinedList"/>
    <dgm:cxn modelId="{0B8AA592-1516-2343-9185-27CF142EA1BB}" type="presParOf" srcId="{8B96E653-EDC5-FB4C-B502-CAC306A629C7}" destId="{C664634D-E163-7747-B193-3941CFD5D0B1}" srcOrd="0" destOrd="0" presId="urn:microsoft.com/office/officeart/2008/layout/LinedList"/>
    <dgm:cxn modelId="{6C22AFD0-1CD2-8B48-B0D9-07E28120255D}" type="presParOf" srcId="{8B96E653-EDC5-FB4C-B502-CAC306A629C7}" destId="{C0884E35-59E0-CE42-8818-0E06448133B4}" srcOrd="1" destOrd="0" presId="urn:microsoft.com/office/officeart/2008/layout/LinedList"/>
    <dgm:cxn modelId="{6C1C0BD1-24DF-9249-AF9D-EE5FF37D4E78}" type="presParOf" srcId="{8B96E653-EDC5-FB4C-B502-CAC306A629C7}" destId="{56C98770-F46F-B348-A71A-4E8E3EC5293B}" srcOrd="2" destOrd="0" presId="urn:microsoft.com/office/officeart/2008/layout/LinedList"/>
    <dgm:cxn modelId="{B0BC0CE0-BDE2-8748-BBFF-BE63FAFA704F}" type="presParOf" srcId="{F123FA1C-3CA9-1B4A-B33A-6FFB2A99B995}" destId="{5E5FC78D-5379-3843-B350-92911D5ECAA6}" srcOrd="2" destOrd="0" presId="urn:microsoft.com/office/officeart/2008/layout/LinedList"/>
    <dgm:cxn modelId="{56FA8D7A-7679-7947-A740-64750E0BF31A}" type="presParOf" srcId="{F123FA1C-3CA9-1B4A-B33A-6FFB2A99B995}" destId="{8ADFE3EF-BCC4-CB49-85AC-8A05B8ABA76B}" srcOrd="3" destOrd="0" presId="urn:microsoft.com/office/officeart/2008/layout/LinedList"/>
    <dgm:cxn modelId="{6B3BEBA6-8402-6748-992F-2BDE40B6A5B1}" type="presParOf" srcId="{F123FA1C-3CA9-1B4A-B33A-6FFB2A99B995}" destId="{D96CAA91-711D-2242-8A3B-0A11956E8EEA}" srcOrd="4" destOrd="0" presId="urn:microsoft.com/office/officeart/2008/layout/LinedList"/>
    <dgm:cxn modelId="{DAB00192-B020-464A-876B-19C67BC761CD}" type="presParOf" srcId="{D96CAA91-711D-2242-8A3B-0A11956E8EEA}" destId="{969B14A7-ECD3-B442-A9F5-46BF58D4F72A}" srcOrd="0" destOrd="0" presId="urn:microsoft.com/office/officeart/2008/layout/LinedList"/>
    <dgm:cxn modelId="{C57FEDE7-574A-8248-AC72-2CA07B7B305C}" type="presParOf" srcId="{D96CAA91-711D-2242-8A3B-0A11956E8EEA}" destId="{D8C3E2D2-BC2B-6B40-8368-2DE4EAF2CB8F}" srcOrd="1" destOrd="0" presId="urn:microsoft.com/office/officeart/2008/layout/LinedList"/>
    <dgm:cxn modelId="{79F83857-B921-A947-88F3-F99DC6E93664}" type="presParOf" srcId="{D96CAA91-711D-2242-8A3B-0A11956E8EEA}" destId="{0FA26B94-530B-3248-901A-5C6C2C70AE6C}" srcOrd="2" destOrd="0" presId="urn:microsoft.com/office/officeart/2008/layout/LinedList"/>
    <dgm:cxn modelId="{1E95BEBC-3F79-5B49-8A9E-49D445B43797}" type="presParOf" srcId="{F123FA1C-3CA9-1B4A-B33A-6FFB2A99B995}" destId="{31B2CD4C-B976-834E-8BD7-8EDB14667C1B}" srcOrd="5" destOrd="0" presId="urn:microsoft.com/office/officeart/2008/layout/LinedList"/>
    <dgm:cxn modelId="{2ACC3EF0-55FC-CA42-8E09-E0C3E6B8A73F}" type="presParOf" srcId="{F123FA1C-3CA9-1B4A-B33A-6FFB2A99B995}" destId="{78FD5EB7-84AF-C945-B4A1-C727AD251776}" srcOrd="6" destOrd="0" presId="urn:microsoft.com/office/officeart/2008/layout/LinedList"/>
    <dgm:cxn modelId="{E6427E34-28BF-EA4C-991F-8D7730887E06}" type="presParOf" srcId="{F123FA1C-3CA9-1B4A-B33A-6FFB2A99B995}" destId="{D19D7CFA-2039-6148-8A05-1EE8ED4FDD51}" srcOrd="7" destOrd="0" presId="urn:microsoft.com/office/officeart/2008/layout/LinedList"/>
    <dgm:cxn modelId="{10261575-DECD-1E4D-BF1A-D12D9EDBCF40}" type="presParOf" srcId="{D19D7CFA-2039-6148-8A05-1EE8ED4FDD51}" destId="{E10E73D7-8F9C-074E-9EFB-75B4ED778DA0}" srcOrd="0" destOrd="0" presId="urn:microsoft.com/office/officeart/2008/layout/LinedList"/>
    <dgm:cxn modelId="{38BD46DB-0F8E-5240-8DEC-1743F83AF22D}" type="presParOf" srcId="{D19D7CFA-2039-6148-8A05-1EE8ED4FDD51}" destId="{92C1A26E-D19B-1544-868B-5A5BFD951AEB}" srcOrd="1" destOrd="0" presId="urn:microsoft.com/office/officeart/2008/layout/LinedList"/>
    <dgm:cxn modelId="{8612C04F-0674-9747-B640-31EF68A63926}" type="presParOf" srcId="{D19D7CFA-2039-6148-8A05-1EE8ED4FDD51}" destId="{336AB9D5-CE3E-4347-885B-594425EBA218}" srcOrd="2" destOrd="0" presId="urn:microsoft.com/office/officeart/2008/layout/LinedList"/>
    <dgm:cxn modelId="{223A9DF6-DF91-8547-80E7-CCEB48CBA04B}" type="presParOf" srcId="{F123FA1C-3CA9-1B4A-B33A-6FFB2A99B995}" destId="{CBC157D6-A92E-0B4F-A630-BFFF7BD16162}" srcOrd="8" destOrd="0" presId="urn:microsoft.com/office/officeart/2008/layout/LinedList"/>
    <dgm:cxn modelId="{EE3A56FB-166B-C644-B6D6-0BA6029B58D5}" type="presParOf" srcId="{F123FA1C-3CA9-1B4A-B33A-6FFB2A99B995}" destId="{9C34F433-AB41-DA4A-96E2-35096B18C29E}" srcOrd="9" destOrd="0" presId="urn:microsoft.com/office/officeart/2008/layout/LinedList"/>
    <dgm:cxn modelId="{C270757F-D747-3749-92D8-EB3A7256349F}" type="presParOf" srcId="{F123FA1C-3CA9-1B4A-B33A-6FFB2A99B995}" destId="{682C3A61-C3C5-A545-8F04-53B760423988}" srcOrd="10" destOrd="0" presId="urn:microsoft.com/office/officeart/2008/layout/LinedList"/>
    <dgm:cxn modelId="{6EFEEB4F-4A16-E84E-AFC5-53ACD0CC7527}" type="presParOf" srcId="{682C3A61-C3C5-A545-8F04-53B760423988}" destId="{D701C62B-A2C5-0E40-9E68-60B0B4F099DA}" srcOrd="0" destOrd="0" presId="urn:microsoft.com/office/officeart/2008/layout/LinedList"/>
    <dgm:cxn modelId="{035B5993-016C-5E44-81CC-4CA0407D74FD}" type="presParOf" srcId="{682C3A61-C3C5-A545-8F04-53B760423988}" destId="{890DEDBB-0777-D347-997D-DCAAA0268BB2}" srcOrd="1" destOrd="0" presId="urn:microsoft.com/office/officeart/2008/layout/LinedList"/>
    <dgm:cxn modelId="{913648F2-BE15-0C4A-9E42-19CE5897B31B}" type="presParOf" srcId="{682C3A61-C3C5-A545-8F04-53B760423988}" destId="{7DFEA097-F7F8-C845-A98E-D5EF28ED1AF0}" srcOrd="2" destOrd="0" presId="urn:microsoft.com/office/officeart/2008/layout/LinedList"/>
    <dgm:cxn modelId="{78010B66-8197-5F46-AD6C-BFF63736E529}" type="presParOf" srcId="{F123FA1C-3CA9-1B4A-B33A-6FFB2A99B995}" destId="{F7308C68-AAA0-3E4C-BCB2-696B6C0ECE84}" srcOrd="11" destOrd="0" presId="urn:microsoft.com/office/officeart/2008/layout/LinedList"/>
    <dgm:cxn modelId="{1D2C855A-0D6C-5B40-B7EE-760988B208BA}" type="presParOf" srcId="{F123FA1C-3CA9-1B4A-B33A-6FFB2A99B995}" destId="{67824125-E9AB-BF45-9FB4-DA99DBF89050}" srcOrd="12" destOrd="0" presId="urn:microsoft.com/office/officeart/2008/layout/LinedList"/>
    <dgm:cxn modelId="{6454ED50-25AE-2441-AC53-F4004457F82B}" type="presParOf" srcId="{F123FA1C-3CA9-1B4A-B33A-6FFB2A99B995}" destId="{9E7DE82B-B605-DD49-BE13-770A13CAC31D}" srcOrd="13" destOrd="0" presId="urn:microsoft.com/office/officeart/2008/layout/LinedList"/>
    <dgm:cxn modelId="{FFE69BC6-D981-1F42-A826-82E90C0CDA70}" type="presParOf" srcId="{9E7DE82B-B605-DD49-BE13-770A13CAC31D}" destId="{5ABB298E-5AC5-6A4F-83F6-A8430D554FA6}" srcOrd="0" destOrd="0" presId="urn:microsoft.com/office/officeart/2008/layout/LinedList"/>
    <dgm:cxn modelId="{7405BA91-88EE-0248-88B9-107116ED1E5D}" type="presParOf" srcId="{9E7DE82B-B605-DD49-BE13-770A13CAC31D}" destId="{6879A7F6-E736-1342-9760-2348EFD921D8}" srcOrd="1" destOrd="0" presId="urn:microsoft.com/office/officeart/2008/layout/LinedList"/>
    <dgm:cxn modelId="{A70274E3-6B19-0B4A-B859-B3B4EA13AB08}" type="presParOf" srcId="{9E7DE82B-B605-DD49-BE13-770A13CAC31D}" destId="{7EDDE409-4B44-CB4F-8EC6-724844E8FBB0}" srcOrd="2" destOrd="0" presId="urn:microsoft.com/office/officeart/2008/layout/LinedList"/>
    <dgm:cxn modelId="{5442EA61-FB60-A947-869C-26AFFA27CBC6}" type="presParOf" srcId="{F123FA1C-3CA9-1B4A-B33A-6FFB2A99B995}" destId="{68C9EA25-D98C-D443-BF35-599D9C694829}" srcOrd="14" destOrd="0" presId="urn:microsoft.com/office/officeart/2008/layout/LinedList"/>
    <dgm:cxn modelId="{E057F76B-C0C2-9548-BD99-6D547EECDB4A}" type="presParOf" srcId="{F123FA1C-3CA9-1B4A-B33A-6FFB2A99B995}" destId="{3C0154BA-FBF6-3B4D-94DE-918AE671F2D0}"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664104-F5DC-456E-842B-D7433364FE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17D6BF0-90DB-46FE-A726-4DD1A188F6CC}">
      <dgm:prSet custT="1"/>
      <dgm:spPr/>
      <dgm:t>
        <a:bodyPr/>
        <a:lstStyle/>
        <a:p>
          <a:r>
            <a:rPr lang="en-US" sz="2000" dirty="0"/>
            <a:t>Sampling</a:t>
          </a:r>
        </a:p>
      </dgm:t>
    </dgm:pt>
    <dgm:pt modelId="{177C6E5D-EBA0-4A59-B1C6-44AE33A57108}" type="parTrans" cxnId="{3DED34D0-79E2-4954-9E39-4226C02D33E5}">
      <dgm:prSet/>
      <dgm:spPr/>
      <dgm:t>
        <a:bodyPr/>
        <a:lstStyle/>
        <a:p>
          <a:endParaRPr lang="en-US"/>
        </a:p>
      </dgm:t>
    </dgm:pt>
    <dgm:pt modelId="{E3CB209A-1079-4B2B-B33F-D38F82088CF6}" type="sibTrans" cxnId="{3DED34D0-79E2-4954-9E39-4226C02D33E5}">
      <dgm:prSet/>
      <dgm:spPr/>
      <dgm:t>
        <a:bodyPr/>
        <a:lstStyle/>
        <a:p>
          <a:endParaRPr lang="en-US"/>
        </a:p>
      </dgm:t>
    </dgm:pt>
    <dgm:pt modelId="{1C0BD2E3-BB4C-4D9B-BA8D-B1839EEC9C1A}">
      <dgm:prSet custT="1"/>
      <dgm:spPr/>
      <dgm:t>
        <a:bodyPr/>
        <a:lstStyle/>
        <a:p>
          <a:r>
            <a:rPr lang="en-US" sz="2000" dirty="0"/>
            <a:t>Disability: self-definition</a:t>
          </a:r>
        </a:p>
        <a:p>
          <a:endParaRPr lang="en-US" sz="2000" dirty="0"/>
        </a:p>
      </dgm:t>
    </dgm:pt>
    <dgm:pt modelId="{A23D6BBC-C2C8-4086-B321-C4EFE6EB8A89}" type="parTrans" cxnId="{D9258275-9E47-4214-AF8F-290225D2CCAC}">
      <dgm:prSet/>
      <dgm:spPr/>
      <dgm:t>
        <a:bodyPr/>
        <a:lstStyle/>
        <a:p>
          <a:endParaRPr lang="en-US"/>
        </a:p>
      </dgm:t>
    </dgm:pt>
    <dgm:pt modelId="{71F2DA90-245E-4EE2-B765-B1C7D2E5FBB1}" type="sibTrans" cxnId="{D9258275-9E47-4214-AF8F-290225D2CCAC}">
      <dgm:prSet/>
      <dgm:spPr/>
      <dgm:t>
        <a:bodyPr/>
        <a:lstStyle/>
        <a:p>
          <a:endParaRPr lang="en-US"/>
        </a:p>
      </dgm:t>
    </dgm:pt>
    <dgm:pt modelId="{5794C8E4-3AEA-4CA4-8403-B82021B1F5C1}">
      <dgm:prSet custT="1"/>
      <dgm:spPr/>
      <dgm:t>
        <a:bodyPr/>
        <a:lstStyle/>
        <a:p>
          <a:r>
            <a:rPr lang="en-US" sz="2000" dirty="0"/>
            <a:t> - Physical impairments</a:t>
          </a:r>
        </a:p>
      </dgm:t>
    </dgm:pt>
    <dgm:pt modelId="{E1685CFA-9FC6-4357-A0E6-964DD184800B}" type="parTrans" cxnId="{A478352C-A9B2-4E26-A318-24F9C4844BED}">
      <dgm:prSet/>
      <dgm:spPr/>
      <dgm:t>
        <a:bodyPr/>
        <a:lstStyle/>
        <a:p>
          <a:endParaRPr lang="en-US"/>
        </a:p>
      </dgm:t>
    </dgm:pt>
    <dgm:pt modelId="{718CCBE2-B051-4F0F-A141-6852D5A3139E}" type="sibTrans" cxnId="{A478352C-A9B2-4E26-A318-24F9C4844BED}">
      <dgm:prSet/>
      <dgm:spPr/>
      <dgm:t>
        <a:bodyPr/>
        <a:lstStyle/>
        <a:p>
          <a:endParaRPr lang="en-US"/>
        </a:p>
      </dgm:t>
    </dgm:pt>
    <dgm:pt modelId="{3BBDE652-1534-4875-A905-3587D16CFF58}">
      <dgm:prSet custT="1"/>
      <dgm:spPr/>
      <dgm:t>
        <a:bodyPr/>
        <a:lstStyle/>
        <a:p>
          <a:r>
            <a:rPr lang="en-US" sz="2000" dirty="0"/>
            <a:t>- Long-term illnesses</a:t>
          </a:r>
        </a:p>
      </dgm:t>
    </dgm:pt>
    <dgm:pt modelId="{3AEDBE5E-2DB0-4C20-B830-46C9E2F2EEBE}" type="parTrans" cxnId="{8E227E61-C53A-41DD-9A43-A7EE879E5C3D}">
      <dgm:prSet/>
      <dgm:spPr/>
      <dgm:t>
        <a:bodyPr/>
        <a:lstStyle/>
        <a:p>
          <a:endParaRPr lang="en-US"/>
        </a:p>
      </dgm:t>
    </dgm:pt>
    <dgm:pt modelId="{E7DC6BE6-83ED-49F6-BC91-2912A07827FB}" type="sibTrans" cxnId="{8E227E61-C53A-41DD-9A43-A7EE879E5C3D}">
      <dgm:prSet/>
      <dgm:spPr/>
      <dgm:t>
        <a:bodyPr/>
        <a:lstStyle/>
        <a:p>
          <a:endParaRPr lang="en-US"/>
        </a:p>
      </dgm:t>
    </dgm:pt>
    <dgm:pt modelId="{076F59CC-8A26-4A43-9B77-B7E601B45182}">
      <dgm:prSet custT="1"/>
      <dgm:spPr/>
      <dgm:t>
        <a:bodyPr/>
        <a:lstStyle/>
        <a:p>
          <a:r>
            <a:rPr lang="en-US" sz="2000" dirty="0"/>
            <a:t>- Neurodivergent participants</a:t>
          </a:r>
        </a:p>
      </dgm:t>
    </dgm:pt>
    <dgm:pt modelId="{BDEADEC3-C902-4756-975D-0076C9DDBB86}" type="parTrans" cxnId="{A321E640-E566-434E-9954-C75BA80C2733}">
      <dgm:prSet/>
      <dgm:spPr/>
      <dgm:t>
        <a:bodyPr/>
        <a:lstStyle/>
        <a:p>
          <a:endParaRPr lang="en-US"/>
        </a:p>
      </dgm:t>
    </dgm:pt>
    <dgm:pt modelId="{78118EBB-3591-4D28-982A-6409110F1C75}" type="sibTrans" cxnId="{A321E640-E566-434E-9954-C75BA80C2733}">
      <dgm:prSet/>
      <dgm:spPr/>
      <dgm:t>
        <a:bodyPr/>
        <a:lstStyle/>
        <a:p>
          <a:endParaRPr lang="en-US"/>
        </a:p>
      </dgm:t>
    </dgm:pt>
    <dgm:pt modelId="{E32D48CB-D60C-934D-9671-0545A2D2B3B7}">
      <dgm:prSet custT="1"/>
      <dgm:spPr/>
      <dgm:t>
        <a:bodyPr/>
        <a:lstStyle/>
        <a:p>
          <a:pPr rtl="0"/>
          <a:r>
            <a:rPr lang="en-GB" sz="2000" dirty="0"/>
            <a:t>Range of church backgrounds</a:t>
          </a:r>
          <a:br>
            <a:rPr lang="en-GB" sz="2000" dirty="0"/>
          </a:br>
          <a:br>
            <a:rPr lang="en-GB" sz="2000" dirty="0"/>
          </a:br>
          <a:r>
            <a:rPr lang="en-GB" sz="2000" dirty="0"/>
            <a:t>Aged between 23 and 82</a:t>
          </a:r>
        </a:p>
      </dgm:t>
    </dgm:pt>
    <dgm:pt modelId="{9D6D4CB0-5E26-9441-93DA-D81F824F9A06}" type="parTrans" cxnId="{9D993A41-6C26-564E-93B4-5936B3AD90C9}">
      <dgm:prSet/>
      <dgm:spPr/>
      <dgm:t>
        <a:bodyPr/>
        <a:lstStyle/>
        <a:p>
          <a:endParaRPr lang="en-GB"/>
        </a:p>
      </dgm:t>
    </dgm:pt>
    <dgm:pt modelId="{1D24309C-A5C9-EF43-B255-390861D6F150}" type="sibTrans" cxnId="{9D993A41-6C26-564E-93B4-5936B3AD90C9}">
      <dgm:prSet/>
      <dgm:spPr/>
      <dgm:t>
        <a:bodyPr/>
        <a:lstStyle/>
        <a:p>
          <a:endParaRPr lang="en-GB"/>
        </a:p>
      </dgm:t>
    </dgm:pt>
    <dgm:pt modelId="{1C3D65C0-85BD-F34F-9F80-52D51A64FD23}">
      <dgm:prSet custT="1"/>
      <dgm:spPr/>
      <dgm:t>
        <a:bodyPr/>
        <a:lstStyle/>
        <a:p>
          <a:r>
            <a:rPr lang="en-US" sz="2000" dirty="0"/>
            <a:t>Social &amp; political-relational frameworks (</a:t>
          </a:r>
          <a:r>
            <a:rPr lang="en-US" sz="2000" dirty="0" err="1"/>
            <a:t>Kafer</a:t>
          </a:r>
          <a:r>
            <a:rPr lang="en-US" sz="2000" dirty="0"/>
            <a:t>, 2013)</a:t>
          </a:r>
          <a:endParaRPr lang="en-GB" sz="2000" dirty="0"/>
        </a:p>
      </dgm:t>
    </dgm:pt>
    <dgm:pt modelId="{8D5495D1-DE01-9443-9A1C-4A947F3B896F}" type="parTrans" cxnId="{8C77FC81-BBA5-EF47-83EB-4823D984097C}">
      <dgm:prSet/>
      <dgm:spPr/>
      <dgm:t>
        <a:bodyPr/>
        <a:lstStyle/>
        <a:p>
          <a:endParaRPr lang="en-GB"/>
        </a:p>
      </dgm:t>
    </dgm:pt>
    <dgm:pt modelId="{998CD966-8CE5-154F-BCC3-ACA46BCA69A9}" type="sibTrans" cxnId="{8C77FC81-BBA5-EF47-83EB-4823D984097C}">
      <dgm:prSet/>
      <dgm:spPr/>
      <dgm:t>
        <a:bodyPr/>
        <a:lstStyle/>
        <a:p>
          <a:endParaRPr lang="en-GB"/>
        </a:p>
      </dgm:t>
    </dgm:pt>
    <dgm:pt modelId="{5D5FAC90-AEA0-1041-95AC-8D636FB4DC8F}" type="pres">
      <dgm:prSet presAssocID="{5E664104-F5DC-456E-842B-D7433364FE20}" presName="vert0" presStyleCnt="0">
        <dgm:presLayoutVars>
          <dgm:dir/>
          <dgm:animOne val="branch"/>
          <dgm:animLvl val="lvl"/>
        </dgm:presLayoutVars>
      </dgm:prSet>
      <dgm:spPr/>
    </dgm:pt>
    <dgm:pt modelId="{B81B23F3-EE88-A642-9E77-EFED72A7F4F3}" type="pres">
      <dgm:prSet presAssocID="{517D6BF0-90DB-46FE-A726-4DD1A188F6CC}" presName="thickLine" presStyleLbl="alignNode1" presStyleIdx="0" presStyleCnt="1" custLinFactNeighborY="-1139"/>
      <dgm:spPr/>
    </dgm:pt>
    <dgm:pt modelId="{4169424C-5578-B145-9C91-519C4DBBFA8A}" type="pres">
      <dgm:prSet presAssocID="{517D6BF0-90DB-46FE-A726-4DD1A188F6CC}" presName="horz1" presStyleCnt="0"/>
      <dgm:spPr/>
    </dgm:pt>
    <dgm:pt modelId="{26554E9A-AA74-DC45-8F16-FA3B7DEB3AF9}" type="pres">
      <dgm:prSet presAssocID="{517D6BF0-90DB-46FE-A726-4DD1A188F6CC}" presName="tx1" presStyleLbl="revTx" presStyleIdx="0" presStyleCnt="7" custScaleX="119613"/>
      <dgm:spPr/>
    </dgm:pt>
    <dgm:pt modelId="{F123FA1C-3CA9-1B4A-B33A-6FFB2A99B995}" type="pres">
      <dgm:prSet presAssocID="{517D6BF0-90DB-46FE-A726-4DD1A188F6CC}" presName="vert1" presStyleCnt="0"/>
      <dgm:spPr/>
    </dgm:pt>
    <dgm:pt modelId="{B19D0C52-E25E-4A42-B3A0-3DBC26F932FD}" type="pres">
      <dgm:prSet presAssocID="{1C0BD2E3-BB4C-4D9B-BA8D-B1839EEC9C1A}" presName="vertSpace2a" presStyleCnt="0"/>
      <dgm:spPr/>
    </dgm:pt>
    <dgm:pt modelId="{8B96E653-EDC5-FB4C-B502-CAC306A629C7}" type="pres">
      <dgm:prSet presAssocID="{1C0BD2E3-BB4C-4D9B-BA8D-B1839EEC9C1A}" presName="horz2" presStyleCnt="0"/>
      <dgm:spPr/>
    </dgm:pt>
    <dgm:pt modelId="{C664634D-E163-7747-B193-3941CFD5D0B1}" type="pres">
      <dgm:prSet presAssocID="{1C0BD2E3-BB4C-4D9B-BA8D-B1839EEC9C1A}" presName="horzSpace2" presStyleCnt="0"/>
      <dgm:spPr/>
    </dgm:pt>
    <dgm:pt modelId="{C0884E35-59E0-CE42-8818-0E06448133B4}" type="pres">
      <dgm:prSet presAssocID="{1C0BD2E3-BB4C-4D9B-BA8D-B1839EEC9C1A}" presName="tx2" presStyleLbl="revTx" presStyleIdx="1" presStyleCnt="7"/>
      <dgm:spPr/>
    </dgm:pt>
    <dgm:pt modelId="{56C98770-F46F-B348-A71A-4E8E3EC5293B}" type="pres">
      <dgm:prSet presAssocID="{1C0BD2E3-BB4C-4D9B-BA8D-B1839EEC9C1A}" presName="vert2" presStyleCnt="0"/>
      <dgm:spPr/>
    </dgm:pt>
    <dgm:pt modelId="{5E5FC78D-5379-3843-B350-92911D5ECAA6}" type="pres">
      <dgm:prSet presAssocID="{1C0BD2E3-BB4C-4D9B-BA8D-B1839EEC9C1A}" presName="thinLine2b" presStyleLbl="callout" presStyleIdx="0" presStyleCnt="6"/>
      <dgm:spPr/>
    </dgm:pt>
    <dgm:pt modelId="{8ADFE3EF-BCC4-CB49-85AC-8A05B8ABA76B}" type="pres">
      <dgm:prSet presAssocID="{1C0BD2E3-BB4C-4D9B-BA8D-B1839EEC9C1A}" presName="vertSpace2b" presStyleCnt="0"/>
      <dgm:spPr/>
    </dgm:pt>
    <dgm:pt modelId="{B72061C6-053B-654E-819F-7851530EA34B}" type="pres">
      <dgm:prSet presAssocID="{1C3D65C0-85BD-F34F-9F80-52D51A64FD23}" presName="horz2" presStyleCnt="0"/>
      <dgm:spPr/>
    </dgm:pt>
    <dgm:pt modelId="{2C679383-EA26-4941-AFD3-AF07F6F652E6}" type="pres">
      <dgm:prSet presAssocID="{1C3D65C0-85BD-F34F-9F80-52D51A64FD23}" presName="horzSpace2" presStyleCnt="0"/>
      <dgm:spPr/>
    </dgm:pt>
    <dgm:pt modelId="{8D827407-4CE2-254F-8446-B17787174D6C}" type="pres">
      <dgm:prSet presAssocID="{1C3D65C0-85BD-F34F-9F80-52D51A64FD23}" presName="tx2" presStyleLbl="revTx" presStyleIdx="2" presStyleCnt="7"/>
      <dgm:spPr/>
    </dgm:pt>
    <dgm:pt modelId="{EC25ED5F-56BB-D040-B1CA-FDD6BBF97572}" type="pres">
      <dgm:prSet presAssocID="{1C3D65C0-85BD-F34F-9F80-52D51A64FD23}" presName="vert2" presStyleCnt="0"/>
      <dgm:spPr/>
    </dgm:pt>
    <dgm:pt modelId="{B98DFF20-C7A3-3741-BC0D-52AF086864A3}" type="pres">
      <dgm:prSet presAssocID="{1C3D65C0-85BD-F34F-9F80-52D51A64FD23}" presName="thinLine2b" presStyleLbl="callout" presStyleIdx="1" presStyleCnt="6"/>
      <dgm:spPr/>
    </dgm:pt>
    <dgm:pt modelId="{C7D0166F-37E7-5441-AFEC-5CF114203653}" type="pres">
      <dgm:prSet presAssocID="{1C3D65C0-85BD-F34F-9F80-52D51A64FD23}" presName="vertSpace2b" presStyleCnt="0"/>
      <dgm:spPr/>
    </dgm:pt>
    <dgm:pt modelId="{D96CAA91-711D-2242-8A3B-0A11956E8EEA}" type="pres">
      <dgm:prSet presAssocID="{5794C8E4-3AEA-4CA4-8403-B82021B1F5C1}" presName="horz2" presStyleCnt="0"/>
      <dgm:spPr/>
    </dgm:pt>
    <dgm:pt modelId="{969B14A7-ECD3-B442-A9F5-46BF58D4F72A}" type="pres">
      <dgm:prSet presAssocID="{5794C8E4-3AEA-4CA4-8403-B82021B1F5C1}" presName="horzSpace2" presStyleCnt="0"/>
      <dgm:spPr/>
    </dgm:pt>
    <dgm:pt modelId="{D8C3E2D2-BC2B-6B40-8368-2DE4EAF2CB8F}" type="pres">
      <dgm:prSet presAssocID="{5794C8E4-3AEA-4CA4-8403-B82021B1F5C1}" presName="tx2" presStyleLbl="revTx" presStyleIdx="3" presStyleCnt="7" custScaleX="69686" custLinFactNeighborX="9841" custLinFactNeighborY="5235"/>
      <dgm:spPr/>
    </dgm:pt>
    <dgm:pt modelId="{0FA26B94-530B-3248-901A-5C6C2C70AE6C}" type="pres">
      <dgm:prSet presAssocID="{5794C8E4-3AEA-4CA4-8403-B82021B1F5C1}" presName="vert2" presStyleCnt="0"/>
      <dgm:spPr/>
    </dgm:pt>
    <dgm:pt modelId="{31B2CD4C-B976-834E-8BD7-8EDB14667C1B}" type="pres">
      <dgm:prSet presAssocID="{5794C8E4-3AEA-4CA4-8403-B82021B1F5C1}" presName="thinLine2b" presStyleLbl="callout" presStyleIdx="2" presStyleCnt="6" custLinFactY="-200000" custLinFactNeighborX="287" custLinFactNeighborY="-299158"/>
      <dgm:spPr/>
    </dgm:pt>
    <dgm:pt modelId="{78FD5EB7-84AF-C945-B4A1-C727AD251776}" type="pres">
      <dgm:prSet presAssocID="{5794C8E4-3AEA-4CA4-8403-B82021B1F5C1}" presName="vertSpace2b" presStyleCnt="0"/>
      <dgm:spPr/>
    </dgm:pt>
    <dgm:pt modelId="{D19D7CFA-2039-6148-8A05-1EE8ED4FDD51}" type="pres">
      <dgm:prSet presAssocID="{3BBDE652-1534-4875-A905-3587D16CFF58}" presName="horz2" presStyleCnt="0"/>
      <dgm:spPr/>
    </dgm:pt>
    <dgm:pt modelId="{E10E73D7-8F9C-074E-9EFB-75B4ED778DA0}" type="pres">
      <dgm:prSet presAssocID="{3BBDE652-1534-4875-A905-3587D16CFF58}" presName="horzSpace2" presStyleCnt="0"/>
      <dgm:spPr/>
    </dgm:pt>
    <dgm:pt modelId="{92C1A26E-D19B-1544-868B-5A5BFD951AEB}" type="pres">
      <dgm:prSet presAssocID="{3BBDE652-1534-4875-A905-3587D16CFF58}" presName="tx2" presStyleLbl="revTx" presStyleIdx="4" presStyleCnt="7" custScaleX="83931" custLinFactNeighborX="11363" custLinFactNeighborY="-19418"/>
      <dgm:spPr/>
    </dgm:pt>
    <dgm:pt modelId="{336AB9D5-CE3E-4347-885B-594425EBA218}" type="pres">
      <dgm:prSet presAssocID="{3BBDE652-1534-4875-A905-3587D16CFF58}" presName="vert2" presStyleCnt="0"/>
      <dgm:spPr/>
    </dgm:pt>
    <dgm:pt modelId="{CBC157D6-A92E-0B4F-A630-BFFF7BD16162}" type="pres">
      <dgm:prSet presAssocID="{3BBDE652-1534-4875-A905-3587D16CFF58}" presName="thinLine2b" presStyleLbl="callout" presStyleIdx="3" presStyleCnt="6" custLinFactY="-400000" custLinFactNeighborX="574" custLinFactNeighborY="-489553"/>
      <dgm:spPr/>
    </dgm:pt>
    <dgm:pt modelId="{9C34F433-AB41-DA4A-96E2-35096B18C29E}" type="pres">
      <dgm:prSet presAssocID="{3BBDE652-1534-4875-A905-3587D16CFF58}" presName="vertSpace2b" presStyleCnt="0"/>
      <dgm:spPr/>
    </dgm:pt>
    <dgm:pt modelId="{682C3A61-C3C5-A545-8F04-53B760423988}" type="pres">
      <dgm:prSet presAssocID="{076F59CC-8A26-4A43-9B77-B7E601B45182}" presName="horz2" presStyleCnt="0"/>
      <dgm:spPr/>
    </dgm:pt>
    <dgm:pt modelId="{D701C62B-A2C5-0E40-9E68-60B0B4F099DA}" type="pres">
      <dgm:prSet presAssocID="{076F59CC-8A26-4A43-9B77-B7E601B45182}" presName="horzSpace2" presStyleCnt="0"/>
      <dgm:spPr/>
    </dgm:pt>
    <dgm:pt modelId="{890DEDBB-0777-D347-997D-DCAAA0268BB2}" type="pres">
      <dgm:prSet presAssocID="{076F59CC-8A26-4A43-9B77-B7E601B45182}" presName="tx2" presStyleLbl="revTx" presStyleIdx="5" presStyleCnt="7" custScaleX="88968" custLinFactNeighborX="12158" custLinFactNeighborY="-34709"/>
      <dgm:spPr/>
    </dgm:pt>
    <dgm:pt modelId="{7DFEA097-F7F8-C845-A98E-D5EF28ED1AF0}" type="pres">
      <dgm:prSet presAssocID="{076F59CC-8A26-4A43-9B77-B7E601B45182}" presName="vert2" presStyleCnt="0"/>
      <dgm:spPr/>
    </dgm:pt>
    <dgm:pt modelId="{F7308C68-AAA0-3E4C-BCB2-696B6C0ECE84}" type="pres">
      <dgm:prSet presAssocID="{076F59CC-8A26-4A43-9B77-B7E601B45182}" presName="thinLine2b" presStyleLbl="callout" presStyleIdx="4" presStyleCnt="6" custLinFactY="-565818" custLinFactNeighborX="1747" custLinFactNeighborY="-600000"/>
      <dgm:spPr/>
    </dgm:pt>
    <dgm:pt modelId="{67824125-E9AB-BF45-9FB4-DA99DBF89050}" type="pres">
      <dgm:prSet presAssocID="{076F59CC-8A26-4A43-9B77-B7E601B45182}" presName="vertSpace2b" presStyleCnt="0"/>
      <dgm:spPr/>
    </dgm:pt>
    <dgm:pt modelId="{3697BD0B-B657-5C47-9844-A66CF0783B15}" type="pres">
      <dgm:prSet presAssocID="{E32D48CB-D60C-934D-9671-0545A2D2B3B7}" presName="horz2" presStyleCnt="0"/>
      <dgm:spPr/>
    </dgm:pt>
    <dgm:pt modelId="{BE3B91F7-B209-9840-986F-77CDDF4EAADE}" type="pres">
      <dgm:prSet presAssocID="{E32D48CB-D60C-934D-9671-0545A2D2B3B7}" presName="horzSpace2" presStyleCnt="0"/>
      <dgm:spPr/>
    </dgm:pt>
    <dgm:pt modelId="{46FA7BCE-C69C-9C44-8E7D-2643F6871564}" type="pres">
      <dgm:prSet presAssocID="{E32D48CB-D60C-934D-9671-0545A2D2B3B7}" presName="tx2" presStyleLbl="revTx" presStyleIdx="6" presStyleCnt="7" custLinFactNeighborX="825" custLinFactNeighborY="-50528"/>
      <dgm:spPr/>
    </dgm:pt>
    <dgm:pt modelId="{E2BFBC31-0826-D24F-8DBF-79D311FA9464}" type="pres">
      <dgm:prSet presAssocID="{E32D48CB-D60C-934D-9671-0545A2D2B3B7}" presName="vert2" presStyleCnt="0"/>
      <dgm:spPr/>
    </dgm:pt>
    <dgm:pt modelId="{572A4AB9-4006-6B46-BFA9-F0AAF467CB59}" type="pres">
      <dgm:prSet presAssocID="{E32D48CB-D60C-934D-9671-0545A2D2B3B7}" presName="thinLine2b" presStyleLbl="callout" presStyleIdx="5" presStyleCnt="6"/>
      <dgm:spPr/>
    </dgm:pt>
    <dgm:pt modelId="{20A2AF94-4E40-DC46-845C-5C2E04B42F38}" type="pres">
      <dgm:prSet presAssocID="{E32D48CB-D60C-934D-9671-0545A2D2B3B7}" presName="vertSpace2b" presStyleCnt="0"/>
      <dgm:spPr/>
    </dgm:pt>
  </dgm:ptLst>
  <dgm:cxnLst>
    <dgm:cxn modelId="{3E4BA426-803F-D141-A876-98A6451BD787}" type="presOf" srcId="{1C3D65C0-85BD-F34F-9F80-52D51A64FD23}" destId="{8D827407-4CE2-254F-8446-B17787174D6C}" srcOrd="0" destOrd="0" presId="urn:microsoft.com/office/officeart/2008/layout/LinedList"/>
    <dgm:cxn modelId="{A478352C-A9B2-4E26-A318-24F9C4844BED}" srcId="{517D6BF0-90DB-46FE-A726-4DD1A188F6CC}" destId="{5794C8E4-3AEA-4CA4-8403-B82021B1F5C1}" srcOrd="2" destOrd="0" parTransId="{E1685CFA-9FC6-4357-A0E6-964DD184800B}" sibTransId="{718CCBE2-B051-4F0F-A141-6852D5A3139E}"/>
    <dgm:cxn modelId="{D0404231-E502-2144-81A5-F7E5AC05F852}" type="presOf" srcId="{5E664104-F5DC-456E-842B-D7433364FE20}" destId="{5D5FAC90-AEA0-1041-95AC-8D636FB4DC8F}" srcOrd="0" destOrd="0" presId="urn:microsoft.com/office/officeart/2008/layout/LinedList"/>
    <dgm:cxn modelId="{A321E640-E566-434E-9954-C75BA80C2733}" srcId="{517D6BF0-90DB-46FE-A726-4DD1A188F6CC}" destId="{076F59CC-8A26-4A43-9B77-B7E601B45182}" srcOrd="4" destOrd="0" parTransId="{BDEADEC3-C902-4756-975D-0076C9DDBB86}" sibTransId="{78118EBB-3591-4D28-982A-6409110F1C75}"/>
    <dgm:cxn modelId="{9D993A41-6C26-564E-93B4-5936B3AD90C9}" srcId="{517D6BF0-90DB-46FE-A726-4DD1A188F6CC}" destId="{E32D48CB-D60C-934D-9671-0545A2D2B3B7}" srcOrd="5" destOrd="0" parTransId="{9D6D4CB0-5E26-9441-93DA-D81F824F9A06}" sibTransId="{1D24309C-A5C9-EF43-B255-390861D6F150}"/>
    <dgm:cxn modelId="{8E227E61-C53A-41DD-9A43-A7EE879E5C3D}" srcId="{517D6BF0-90DB-46FE-A726-4DD1A188F6CC}" destId="{3BBDE652-1534-4875-A905-3587D16CFF58}" srcOrd="3" destOrd="0" parTransId="{3AEDBE5E-2DB0-4C20-B830-46C9E2F2EEBE}" sibTransId="{E7DC6BE6-83ED-49F6-BC91-2912A07827FB}"/>
    <dgm:cxn modelId="{48981D67-17EF-2B46-AA3B-05A0762F08FD}" type="presOf" srcId="{3BBDE652-1534-4875-A905-3587D16CFF58}" destId="{92C1A26E-D19B-1544-868B-5A5BFD951AEB}" srcOrd="0" destOrd="0" presId="urn:microsoft.com/office/officeart/2008/layout/LinedList"/>
    <dgm:cxn modelId="{D9258275-9E47-4214-AF8F-290225D2CCAC}" srcId="{517D6BF0-90DB-46FE-A726-4DD1A188F6CC}" destId="{1C0BD2E3-BB4C-4D9B-BA8D-B1839EEC9C1A}" srcOrd="0" destOrd="0" parTransId="{A23D6BBC-C2C8-4086-B321-C4EFE6EB8A89}" sibTransId="{71F2DA90-245E-4EE2-B765-B1C7D2E5FBB1}"/>
    <dgm:cxn modelId="{8C77FC81-BBA5-EF47-83EB-4823D984097C}" srcId="{517D6BF0-90DB-46FE-A726-4DD1A188F6CC}" destId="{1C3D65C0-85BD-F34F-9F80-52D51A64FD23}" srcOrd="1" destOrd="0" parTransId="{8D5495D1-DE01-9443-9A1C-4A947F3B896F}" sibTransId="{998CD966-8CE5-154F-BCC3-ACA46BCA69A9}"/>
    <dgm:cxn modelId="{7B79A89F-34D0-B147-8106-252359221E3A}" type="presOf" srcId="{517D6BF0-90DB-46FE-A726-4DD1A188F6CC}" destId="{26554E9A-AA74-DC45-8F16-FA3B7DEB3AF9}" srcOrd="0" destOrd="0" presId="urn:microsoft.com/office/officeart/2008/layout/LinedList"/>
    <dgm:cxn modelId="{F89FFEAA-8DB9-204C-98AA-2269E4BFC916}" type="presOf" srcId="{076F59CC-8A26-4A43-9B77-B7E601B45182}" destId="{890DEDBB-0777-D347-997D-DCAAA0268BB2}" srcOrd="0" destOrd="0" presId="urn:microsoft.com/office/officeart/2008/layout/LinedList"/>
    <dgm:cxn modelId="{7339D4AE-6754-C240-910D-8ACAD1E03E9E}" type="presOf" srcId="{5794C8E4-3AEA-4CA4-8403-B82021B1F5C1}" destId="{D8C3E2D2-BC2B-6B40-8368-2DE4EAF2CB8F}" srcOrd="0" destOrd="0" presId="urn:microsoft.com/office/officeart/2008/layout/LinedList"/>
    <dgm:cxn modelId="{401017BF-8A7B-0D41-94D6-EA4B63F96C98}" type="presOf" srcId="{E32D48CB-D60C-934D-9671-0545A2D2B3B7}" destId="{46FA7BCE-C69C-9C44-8E7D-2643F6871564}" srcOrd="0" destOrd="0" presId="urn:microsoft.com/office/officeart/2008/layout/LinedList"/>
    <dgm:cxn modelId="{B9B394CB-5955-E74F-BEE9-9BBE754F3095}" type="presOf" srcId="{1C0BD2E3-BB4C-4D9B-BA8D-B1839EEC9C1A}" destId="{C0884E35-59E0-CE42-8818-0E06448133B4}" srcOrd="0" destOrd="0" presId="urn:microsoft.com/office/officeart/2008/layout/LinedList"/>
    <dgm:cxn modelId="{3DED34D0-79E2-4954-9E39-4226C02D33E5}" srcId="{5E664104-F5DC-456E-842B-D7433364FE20}" destId="{517D6BF0-90DB-46FE-A726-4DD1A188F6CC}" srcOrd="0" destOrd="0" parTransId="{177C6E5D-EBA0-4A59-B1C6-44AE33A57108}" sibTransId="{E3CB209A-1079-4B2B-B33F-D38F82088CF6}"/>
    <dgm:cxn modelId="{BE8C9C7B-9FFC-C34E-AB34-A16C42A37AE5}" type="presParOf" srcId="{5D5FAC90-AEA0-1041-95AC-8D636FB4DC8F}" destId="{B81B23F3-EE88-A642-9E77-EFED72A7F4F3}" srcOrd="0" destOrd="0" presId="urn:microsoft.com/office/officeart/2008/layout/LinedList"/>
    <dgm:cxn modelId="{70A6EDCF-0545-5940-BC86-995D65BEBCB6}" type="presParOf" srcId="{5D5FAC90-AEA0-1041-95AC-8D636FB4DC8F}" destId="{4169424C-5578-B145-9C91-519C4DBBFA8A}" srcOrd="1" destOrd="0" presId="urn:microsoft.com/office/officeart/2008/layout/LinedList"/>
    <dgm:cxn modelId="{AFBAF778-8F8B-0C4A-BD30-1736538202DD}" type="presParOf" srcId="{4169424C-5578-B145-9C91-519C4DBBFA8A}" destId="{26554E9A-AA74-DC45-8F16-FA3B7DEB3AF9}" srcOrd="0" destOrd="0" presId="urn:microsoft.com/office/officeart/2008/layout/LinedList"/>
    <dgm:cxn modelId="{BB7F5C37-AF42-AE49-BEEE-93F864E0E929}" type="presParOf" srcId="{4169424C-5578-B145-9C91-519C4DBBFA8A}" destId="{F123FA1C-3CA9-1B4A-B33A-6FFB2A99B995}" srcOrd="1" destOrd="0" presId="urn:microsoft.com/office/officeart/2008/layout/LinedList"/>
    <dgm:cxn modelId="{F3BEC49D-9D21-D044-8181-D5F2496C24B8}" type="presParOf" srcId="{F123FA1C-3CA9-1B4A-B33A-6FFB2A99B995}" destId="{B19D0C52-E25E-4A42-B3A0-3DBC26F932FD}" srcOrd="0" destOrd="0" presId="urn:microsoft.com/office/officeart/2008/layout/LinedList"/>
    <dgm:cxn modelId="{C7DE9662-B52C-6C48-86BC-31408C9C4786}" type="presParOf" srcId="{F123FA1C-3CA9-1B4A-B33A-6FFB2A99B995}" destId="{8B96E653-EDC5-FB4C-B502-CAC306A629C7}" srcOrd="1" destOrd="0" presId="urn:microsoft.com/office/officeart/2008/layout/LinedList"/>
    <dgm:cxn modelId="{0B8AA592-1516-2343-9185-27CF142EA1BB}" type="presParOf" srcId="{8B96E653-EDC5-FB4C-B502-CAC306A629C7}" destId="{C664634D-E163-7747-B193-3941CFD5D0B1}" srcOrd="0" destOrd="0" presId="urn:microsoft.com/office/officeart/2008/layout/LinedList"/>
    <dgm:cxn modelId="{6C22AFD0-1CD2-8B48-B0D9-07E28120255D}" type="presParOf" srcId="{8B96E653-EDC5-FB4C-B502-CAC306A629C7}" destId="{C0884E35-59E0-CE42-8818-0E06448133B4}" srcOrd="1" destOrd="0" presId="urn:microsoft.com/office/officeart/2008/layout/LinedList"/>
    <dgm:cxn modelId="{6C1C0BD1-24DF-9249-AF9D-EE5FF37D4E78}" type="presParOf" srcId="{8B96E653-EDC5-FB4C-B502-CAC306A629C7}" destId="{56C98770-F46F-B348-A71A-4E8E3EC5293B}" srcOrd="2" destOrd="0" presId="urn:microsoft.com/office/officeart/2008/layout/LinedList"/>
    <dgm:cxn modelId="{B0BC0CE0-BDE2-8748-BBFF-BE63FAFA704F}" type="presParOf" srcId="{F123FA1C-3CA9-1B4A-B33A-6FFB2A99B995}" destId="{5E5FC78D-5379-3843-B350-92911D5ECAA6}" srcOrd="2" destOrd="0" presId="urn:microsoft.com/office/officeart/2008/layout/LinedList"/>
    <dgm:cxn modelId="{56FA8D7A-7679-7947-A740-64750E0BF31A}" type="presParOf" srcId="{F123FA1C-3CA9-1B4A-B33A-6FFB2A99B995}" destId="{8ADFE3EF-BCC4-CB49-85AC-8A05B8ABA76B}" srcOrd="3" destOrd="0" presId="urn:microsoft.com/office/officeart/2008/layout/LinedList"/>
    <dgm:cxn modelId="{95E41912-950E-3843-AFC7-D8AFAC59F255}" type="presParOf" srcId="{F123FA1C-3CA9-1B4A-B33A-6FFB2A99B995}" destId="{B72061C6-053B-654E-819F-7851530EA34B}" srcOrd="4" destOrd="0" presId="urn:microsoft.com/office/officeart/2008/layout/LinedList"/>
    <dgm:cxn modelId="{333DCAC3-0F4C-574E-8803-01C20BE98873}" type="presParOf" srcId="{B72061C6-053B-654E-819F-7851530EA34B}" destId="{2C679383-EA26-4941-AFD3-AF07F6F652E6}" srcOrd="0" destOrd="0" presId="urn:microsoft.com/office/officeart/2008/layout/LinedList"/>
    <dgm:cxn modelId="{7B354829-58A8-AB47-8435-0C0D2DDA21E9}" type="presParOf" srcId="{B72061C6-053B-654E-819F-7851530EA34B}" destId="{8D827407-4CE2-254F-8446-B17787174D6C}" srcOrd="1" destOrd="0" presId="urn:microsoft.com/office/officeart/2008/layout/LinedList"/>
    <dgm:cxn modelId="{C6375A8C-EF9B-4149-B712-2394C9FAF7B7}" type="presParOf" srcId="{B72061C6-053B-654E-819F-7851530EA34B}" destId="{EC25ED5F-56BB-D040-B1CA-FDD6BBF97572}" srcOrd="2" destOrd="0" presId="urn:microsoft.com/office/officeart/2008/layout/LinedList"/>
    <dgm:cxn modelId="{513CC4AB-572B-CE4C-AF76-5030A771C034}" type="presParOf" srcId="{F123FA1C-3CA9-1B4A-B33A-6FFB2A99B995}" destId="{B98DFF20-C7A3-3741-BC0D-52AF086864A3}" srcOrd="5" destOrd="0" presId="urn:microsoft.com/office/officeart/2008/layout/LinedList"/>
    <dgm:cxn modelId="{69E148E6-D302-8141-8398-34BA70483525}" type="presParOf" srcId="{F123FA1C-3CA9-1B4A-B33A-6FFB2A99B995}" destId="{C7D0166F-37E7-5441-AFEC-5CF114203653}" srcOrd="6" destOrd="0" presId="urn:microsoft.com/office/officeart/2008/layout/LinedList"/>
    <dgm:cxn modelId="{6B3BEBA6-8402-6748-992F-2BDE40B6A5B1}" type="presParOf" srcId="{F123FA1C-3CA9-1B4A-B33A-6FFB2A99B995}" destId="{D96CAA91-711D-2242-8A3B-0A11956E8EEA}" srcOrd="7" destOrd="0" presId="urn:microsoft.com/office/officeart/2008/layout/LinedList"/>
    <dgm:cxn modelId="{DAB00192-B020-464A-876B-19C67BC761CD}" type="presParOf" srcId="{D96CAA91-711D-2242-8A3B-0A11956E8EEA}" destId="{969B14A7-ECD3-B442-A9F5-46BF58D4F72A}" srcOrd="0" destOrd="0" presId="urn:microsoft.com/office/officeart/2008/layout/LinedList"/>
    <dgm:cxn modelId="{C57FEDE7-574A-8248-AC72-2CA07B7B305C}" type="presParOf" srcId="{D96CAA91-711D-2242-8A3B-0A11956E8EEA}" destId="{D8C3E2D2-BC2B-6B40-8368-2DE4EAF2CB8F}" srcOrd="1" destOrd="0" presId="urn:microsoft.com/office/officeart/2008/layout/LinedList"/>
    <dgm:cxn modelId="{79F83857-B921-A947-88F3-F99DC6E93664}" type="presParOf" srcId="{D96CAA91-711D-2242-8A3B-0A11956E8EEA}" destId="{0FA26B94-530B-3248-901A-5C6C2C70AE6C}" srcOrd="2" destOrd="0" presId="urn:microsoft.com/office/officeart/2008/layout/LinedList"/>
    <dgm:cxn modelId="{1E95BEBC-3F79-5B49-8A9E-49D445B43797}" type="presParOf" srcId="{F123FA1C-3CA9-1B4A-B33A-6FFB2A99B995}" destId="{31B2CD4C-B976-834E-8BD7-8EDB14667C1B}" srcOrd="8" destOrd="0" presId="urn:microsoft.com/office/officeart/2008/layout/LinedList"/>
    <dgm:cxn modelId="{2ACC3EF0-55FC-CA42-8E09-E0C3E6B8A73F}" type="presParOf" srcId="{F123FA1C-3CA9-1B4A-B33A-6FFB2A99B995}" destId="{78FD5EB7-84AF-C945-B4A1-C727AD251776}" srcOrd="9" destOrd="0" presId="urn:microsoft.com/office/officeart/2008/layout/LinedList"/>
    <dgm:cxn modelId="{E6427E34-28BF-EA4C-991F-8D7730887E06}" type="presParOf" srcId="{F123FA1C-3CA9-1B4A-B33A-6FFB2A99B995}" destId="{D19D7CFA-2039-6148-8A05-1EE8ED4FDD51}" srcOrd="10" destOrd="0" presId="urn:microsoft.com/office/officeart/2008/layout/LinedList"/>
    <dgm:cxn modelId="{10261575-DECD-1E4D-BF1A-D12D9EDBCF40}" type="presParOf" srcId="{D19D7CFA-2039-6148-8A05-1EE8ED4FDD51}" destId="{E10E73D7-8F9C-074E-9EFB-75B4ED778DA0}" srcOrd="0" destOrd="0" presId="urn:microsoft.com/office/officeart/2008/layout/LinedList"/>
    <dgm:cxn modelId="{38BD46DB-0F8E-5240-8DEC-1743F83AF22D}" type="presParOf" srcId="{D19D7CFA-2039-6148-8A05-1EE8ED4FDD51}" destId="{92C1A26E-D19B-1544-868B-5A5BFD951AEB}" srcOrd="1" destOrd="0" presId="urn:microsoft.com/office/officeart/2008/layout/LinedList"/>
    <dgm:cxn modelId="{8612C04F-0674-9747-B640-31EF68A63926}" type="presParOf" srcId="{D19D7CFA-2039-6148-8A05-1EE8ED4FDD51}" destId="{336AB9D5-CE3E-4347-885B-594425EBA218}" srcOrd="2" destOrd="0" presId="urn:microsoft.com/office/officeart/2008/layout/LinedList"/>
    <dgm:cxn modelId="{223A9DF6-DF91-8547-80E7-CCEB48CBA04B}" type="presParOf" srcId="{F123FA1C-3CA9-1B4A-B33A-6FFB2A99B995}" destId="{CBC157D6-A92E-0B4F-A630-BFFF7BD16162}" srcOrd="11" destOrd="0" presId="urn:microsoft.com/office/officeart/2008/layout/LinedList"/>
    <dgm:cxn modelId="{EE3A56FB-166B-C644-B6D6-0BA6029B58D5}" type="presParOf" srcId="{F123FA1C-3CA9-1B4A-B33A-6FFB2A99B995}" destId="{9C34F433-AB41-DA4A-96E2-35096B18C29E}" srcOrd="12" destOrd="0" presId="urn:microsoft.com/office/officeart/2008/layout/LinedList"/>
    <dgm:cxn modelId="{C270757F-D747-3749-92D8-EB3A7256349F}" type="presParOf" srcId="{F123FA1C-3CA9-1B4A-B33A-6FFB2A99B995}" destId="{682C3A61-C3C5-A545-8F04-53B760423988}" srcOrd="13" destOrd="0" presId="urn:microsoft.com/office/officeart/2008/layout/LinedList"/>
    <dgm:cxn modelId="{6EFEEB4F-4A16-E84E-AFC5-53ACD0CC7527}" type="presParOf" srcId="{682C3A61-C3C5-A545-8F04-53B760423988}" destId="{D701C62B-A2C5-0E40-9E68-60B0B4F099DA}" srcOrd="0" destOrd="0" presId="urn:microsoft.com/office/officeart/2008/layout/LinedList"/>
    <dgm:cxn modelId="{035B5993-016C-5E44-81CC-4CA0407D74FD}" type="presParOf" srcId="{682C3A61-C3C5-A545-8F04-53B760423988}" destId="{890DEDBB-0777-D347-997D-DCAAA0268BB2}" srcOrd="1" destOrd="0" presId="urn:microsoft.com/office/officeart/2008/layout/LinedList"/>
    <dgm:cxn modelId="{913648F2-BE15-0C4A-9E42-19CE5897B31B}" type="presParOf" srcId="{682C3A61-C3C5-A545-8F04-53B760423988}" destId="{7DFEA097-F7F8-C845-A98E-D5EF28ED1AF0}" srcOrd="2" destOrd="0" presId="urn:microsoft.com/office/officeart/2008/layout/LinedList"/>
    <dgm:cxn modelId="{78010B66-8197-5F46-AD6C-BFF63736E529}" type="presParOf" srcId="{F123FA1C-3CA9-1B4A-B33A-6FFB2A99B995}" destId="{F7308C68-AAA0-3E4C-BCB2-696B6C0ECE84}" srcOrd="14" destOrd="0" presId="urn:microsoft.com/office/officeart/2008/layout/LinedList"/>
    <dgm:cxn modelId="{1D2C855A-0D6C-5B40-B7EE-760988B208BA}" type="presParOf" srcId="{F123FA1C-3CA9-1B4A-B33A-6FFB2A99B995}" destId="{67824125-E9AB-BF45-9FB4-DA99DBF89050}" srcOrd="15" destOrd="0" presId="urn:microsoft.com/office/officeart/2008/layout/LinedList"/>
    <dgm:cxn modelId="{1F5AEB1F-7E45-6443-98DF-9D5B53735903}" type="presParOf" srcId="{F123FA1C-3CA9-1B4A-B33A-6FFB2A99B995}" destId="{3697BD0B-B657-5C47-9844-A66CF0783B15}" srcOrd="16" destOrd="0" presId="urn:microsoft.com/office/officeart/2008/layout/LinedList"/>
    <dgm:cxn modelId="{33736075-353E-DD47-9597-73372AE5C83C}" type="presParOf" srcId="{3697BD0B-B657-5C47-9844-A66CF0783B15}" destId="{BE3B91F7-B209-9840-986F-77CDDF4EAADE}" srcOrd="0" destOrd="0" presId="urn:microsoft.com/office/officeart/2008/layout/LinedList"/>
    <dgm:cxn modelId="{29FE0E7E-7F5F-0247-B1E7-E34AE1113EBE}" type="presParOf" srcId="{3697BD0B-B657-5C47-9844-A66CF0783B15}" destId="{46FA7BCE-C69C-9C44-8E7D-2643F6871564}" srcOrd="1" destOrd="0" presId="urn:microsoft.com/office/officeart/2008/layout/LinedList"/>
    <dgm:cxn modelId="{39E15CF0-E5B7-A34E-8E8C-71692628EDAE}" type="presParOf" srcId="{3697BD0B-B657-5C47-9844-A66CF0783B15}" destId="{E2BFBC31-0826-D24F-8DBF-79D311FA9464}" srcOrd="2" destOrd="0" presId="urn:microsoft.com/office/officeart/2008/layout/LinedList"/>
    <dgm:cxn modelId="{15CF607A-FD66-304A-B43A-E4EEE9C8A7C3}" type="presParOf" srcId="{F123FA1C-3CA9-1B4A-B33A-6FFB2A99B995}" destId="{572A4AB9-4006-6B46-BFA9-F0AAF467CB59}" srcOrd="17" destOrd="0" presId="urn:microsoft.com/office/officeart/2008/layout/LinedList"/>
    <dgm:cxn modelId="{793248A5-62DC-A343-986B-99246385DDC8}" type="presParOf" srcId="{F123FA1C-3CA9-1B4A-B33A-6FFB2A99B995}" destId="{20A2AF94-4E40-DC46-845C-5C2E04B42F38}" srcOrd="18"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E4ABE7-45F9-4C72-9601-148AF3D4CAF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428B079-9FF7-4DEC-80B7-6C586DA7FBB3}">
      <dgm:prSet custT="1"/>
      <dgm:spPr/>
      <dgm:t>
        <a:bodyPr/>
        <a:lstStyle/>
        <a:p>
          <a:r>
            <a:rPr lang="en-GB" sz="2600" dirty="0"/>
            <a:t>“I was the sole disabled person in my story but I'm suddenly aware that there are many of us. I'm not alone! I can't tell you how much that means to me.”</a:t>
          </a:r>
        </a:p>
      </dgm:t>
    </dgm:pt>
    <dgm:pt modelId="{9A563B12-C7F0-4DC9-B3F4-0CB5C1ECC137}" type="parTrans" cxnId="{97FDAFC4-B3B5-47D7-8EFA-F0048A206E83}">
      <dgm:prSet/>
      <dgm:spPr/>
      <dgm:t>
        <a:bodyPr/>
        <a:lstStyle/>
        <a:p>
          <a:endParaRPr lang="en-US"/>
        </a:p>
      </dgm:t>
    </dgm:pt>
    <dgm:pt modelId="{2D34D5C2-2AEF-4DDD-B0C9-322D88A089C1}" type="sibTrans" cxnId="{97FDAFC4-B3B5-47D7-8EFA-F0048A206E83}">
      <dgm:prSet/>
      <dgm:spPr/>
      <dgm:t>
        <a:bodyPr/>
        <a:lstStyle/>
        <a:p>
          <a:endParaRPr lang="en-US"/>
        </a:p>
      </dgm:t>
    </dgm:pt>
    <dgm:pt modelId="{5C86E1D8-873A-4B61-9C52-279647372347}">
      <dgm:prSet custT="1"/>
      <dgm:spPr/>
      <dgm:t>
        <a:bodyPr/>
        <a:lstStyle/>
        <a:p>
          <a:r>
            <a:rPr lang="en-GB" sz="2600" dirty="0"/>
            <a:t>“Reading the passages that referred to me was transformative. It gave me strength to tackle [access at my church] one more time... It's really tiring to keep challenging institutions... The struggle goes on! You have given a whole community support by vocalising our issues.”</a:t>
          </a:r>
          <a:endParaRPr lang="en-US" sz="2600" dirty="0"/>
        </a:p>
      </dgm:t>
    </dgm:pt>
    <dgm:pt modelId="{5FD3E9CA-B404-4465-81C5-041E908764EC}" type="parTrans" cxnId="{E2D0B5E2-0589-4B0E-A6DD-7B5FEE807F7B}">
      <dgm:prSet/>
      <dgm:spPr/>
      <dgm:t>
        <a:bodyPr/>
        <a:lstStyle/>
        <a:p>
          <a:endParaRPr lang="en-US"/>
        </a:p>
      </dgm:t>
    </dgm:pt>
    <dgm:pt modelId="{67DFCA0E-7A7F-4F99-AFD6-B7CBC6B4AC60}" type="sibTrans" cxnId="{E2D0B5E2-0589-4B0E-A6DD-7B5FEE807F7B}">
      <dgm:prSet/>
      <dgm:spPr/>
      <dgm:t>
        <a:bodyPr/>
        <a:lstStyle/>
        <a:p>
          <a:endParaRPr lang="en-US"/>
        </a:p>
      </dgm:t>
    </dgm:pt>
    <dgm:pt modelId="{1796584A-9E36-1041-A042-F5774F919D50}">
      <dgm:prSet custT="1"/>
      <dgm:spPr/>
      <dgm:t>
        <a:bodyPr/>
        <a:lstStyle/>
        <a:p>
          <a:pPr rtl="0"/>
          <a:r>
            <a:rPr lang="en-GB" sz="2200" dirty="0"/>
            <a:t>- Storytellers’ feedback</a:t>
          </a:r>
          <a:endParaRPr lang="en-US" sz="2200" dirty="0"/>
        </a:p>
      </dgm:t>
    </dgm:pt>
    <dgm:pt modelId="{22CC9868-CD02-074D-9299-A80CD3308FE3}" type="parTrans" cxnId="{3519D137-D2D1-9246-8FFE-B090B660FDBA}">
      <dgm:prSet/>
      <dgm:spPr/>
      <dgm:t>
        <a:bodyPr/>
        <a:lstStyle/>
        <a:p>
          <a:endParaRPr lang="en-GB"/>
        </a:p>
      </dgm:t>
    </dgm:pt>
    <dgm:pt modelId="{2D7C997D-F8D8-904B-9466-C9B7ED0A5A69}" type="sibTrans" cxnId="{3519D137-D2D1-9246-8FFE-B090B660FDBA}">
      <dgm:prSet/>
      <dgm:spPr/>
      <dgm:t>
        <a:bodyPr/>
        <a:lstStyle/>
        <a:p>
          <a:endParaRPr lang="en-GB"/>
        </a:p>
      </dgm:t>
    </dgm:pt>
    <dgm:pt modelId="{9FB8899F-8329-6242-AA7E-F8ACE931657F}" type="pres">
      <dgm:prSet presAssocID="{F3E4ABE7-45F9-4C72-9601-148AF3D4CAFE}" presName="vert0" presStyleCnt="0">
        <dgm:presLayoutVars>
          <dgm:dir/>
          <dgm:animOne val="branch"/>
          <dgm:animLvl val="lvl"/>
        </dgm:presLayoutVars>
      </dgm:prSet>
      <dgm:spPr/>
    </dgm:pt>
    <dgm:pt modelId="{B43025CC-AC85-AF4D-8FD4-37EAE4144BA1}" type="pres">
      <dgm:prSet presAssocID="{0428B079-9FF7-4DEC-80B7-6C586DA7FBB3}" presName="thickLine" presStyleLbl="alignNode1" presStyleIdx="0" presStyleCnt="3"/>
      <dgm:spPr/>
    </dgm:pt>
    <dgm:pt modelId="{5CF140E1-26E2-D34A-BDEC-7C4D5D394264}" type="pres">
      <dgm:prSet presAssocID="{0428B079-9FF7-4DEC-80B7-6C586DA7FBB3}" presName="horz1" presStyleCnt="0"/>
      <dgm:spPr/>
    </dgm:pt>
    <dgm:pt modelId="{B2EA81B7-F799-754E-B7CA-907A264B0F0D}" type="pres">
      <dgm:prSet presAssocID="{0428B079-9FF7-4DEC-80B7-6C586DA7FBB3}" presName="tx1" presStyleLbl="revTx" presStyleIdx="0" presStyleCnt="3" custScaleY="281381" custLinFactNeighborX="-26" custLinFactNeighborY="10126"/>
      <dgm:spPr/>
    </dgm:pt>
    <dgm:pt modelId="{E2DD8375-8DD2-DB45-B85E-59F91BCEAEFB}" type="pres">
      <dgm:prSet presAssocID="{0428B079-9FF7-4DEC-80B7-6C586DA7FBB3}" presName="vert1" presStyleCnt="0"/>
      <dgm:spPr/>
    </dgm:pt>
    <dgm:pt modelId="{A1601F01-FF5B-A749-BBE0-854BDB67963C}" type="pres">
      <dgm:prSet presAssocID="{5C86E1D8-873A-4B61-9C52-279647372347}" presName="thickLine" presStyleLbl="alignNode1" presStyleIdx="1" presStyleCnt="3" custLinFactNeighborY="-14642"/>
      <dgm:spPr/>
    </dgm:pt>
    <dgm:pt modelId="{FEA01789-8C72-E541-B2EF-4A98157F3847}" type="pres">
      <dgm:prSet presAssocID="{5C86E1D8-873A-4B61-9C52-279647372347}" presName="horz1" presStyleCnt="0"/>
      <dgm:spPr/>
    </dgm:pt>
    <dgm:pt modelId="{E720209A-D8E6-D044-9393-F927BE31D5C0}" type="pres">
      <dgm:prSet presAssocID="{5C86E1D8-873A-4B61-9C52-279647372347}" presName="tx1" presStyleLbl="revTx" presStyleIdx="1" presStyleCnt="3" custScaleX="100098" custScaleY="345245" custLinFactNeighborX="86" custLinFactNeighborY="-11370"/>
      <dgm:spPr/>
    </dgm:pt>
    <dgm:pt modelId="{72A44D9A-E2DC-F648-97A4-290099195BA9}" type="pres">
      <dgm:prSet presAssocID="{5C86E1D8-873A-4B61-9C52-279647372347}" presName="vert1" presStyleCnt="0"/>
      <dgm:spPr/>
    </dgm:pt>
    <dgm:pt modelId="{7B078C19-64E6-1941-8C84-C7FBD30A9229}" type="pres">
      <dgm:prSet presAssocID="{1796584A-9E36-1041-A042-F5774F919D50}" presName="thickLine" presStyleLbl="alignNode1" presStyleIdx="2" presStyleCnt="3"/>
      <dgm:spPr/>
    </dgm:pt>
    <dgm:pt modelId="{47F81B65-D806-1E4B-BFD4-F5D4CB1AECD1}" type="pres">
      <dgm:prSet presAssocID="{1796584A-9E36-1041-A042-F5774F919D50}" presName="horz1" presStyleCnt="0"/>
      <dgm:spPr/>
    </dgm:pt>
    <dgm:pt modelId="{E019B8ED-A7DB-1E4B-8649-2463977CB1C9}" type="pres">
      <dgm:prSet presAssocID="{1796584A-9E36-1041-A042-F5774F919D50}" presName="tx1" presStyleLbl="revTx" presStyleIdx="2" presStyleCnt="3" custScaleY="52031"/>
      <dgm:spPr/>
    </dgm:pt>
    <dgm:pt modelId="{D918E430-C05D-6440-94E2-9BAEFED44CAA}" type="pres">
      <dgm:prSet presAssocID="{1796584A-9E36-1041-A042-F5774F919D50}" presName="vert1" presStyleCnt="0"/>
      <dgm:spPr/>
    </dgm:pt>
  </dgm:ptLst>
  <dgm:cxnLst>
    <dgm:cxn modelId="{3519D137-D2D1-9246-8FFE-B090B660FDBA}" srcId="{F3E4ABE7-45F9-4C72-9601-148AF3D4CAFE}" destId="{1796584A-9E36-1041-A042-F5774F919D50}" srcOrd="2" destOrd="0" parTransId="{22CC9868-CD02-074D-9299-A80CD3308FE3}" sibTransId="{2D7C997D-F8D8-904B-9466-C9B7ED0A5A69}"/>
    <dgm:cxn modelId="{74536A40-FEA3-1045-A169-F24E1914C67B}" type="presOf" srcId="{5C86E1D8-873A-4B61-9C52-279647372347}" destId="{E720209A-D8E6-D044-9393-F927BE31D5C0}" srcOrd="0" destOrd="0" presId="urn:microsoft.com/office/officeart/2008/layout/LinedList"/>
    <dgm:cxn modelId="{C6B33663-82E3-2C45-88B9-EB8A4EBC0343}" type="presOf" srcId="{1796584A-9E36-1041-A042-F5774F919D50}" destId="{E019B8ED-A7DB-1E4B-8649-2463977CB1C9}" srcOrd="0" destOrd="0" presId="urn:microsoft.com/office/officeart/2008/layout/LinedList"/>
    <dgm:cxn modelId="{B24D9371-595F-9D46-A4E1-A5464FAECD1B}" type="presOf" srcId="{F3E4ABE7-45F9-4C72-9601-148AF3D4CAFE}" destId="{9FB8899F-8329-6242-AA7E-F8ACE931657F}" srcOrd="0" destOrd="0" presId="urn:microsoft.com/office/officeart/2008/layout/LinedList"/>
    <dgm:cxn modelId="{97FDAFC4-B3B5-47D7-8EFA-F0048A206E83}" srcId="{F3E4ABE7-45F9-4C72-9601-148AF3D4CAFE}" destId="{0428B079-9FF7-4DEC-80B7-6C586DA7FBB3}" srcOrd="0" destOrd="0" parTransId="{9A563B12-C7F0-4DC9-B3F4-0CB5C1ECC137}" sibTransId="{2D34D5C2-2AEF-4DDD-B0C9-322D88A089C1}"/>
    <dgm:cxn modelId="{E2D0B5E2-0589-4B0E-A6DD-7B5FEE807F7B}" srcId="{F3E4ABE7-45F9-4C72-9601-148AF3D4CAFE}" destId="{5C86E1D8-873A-4B61-9C52-279647372347}" srcOrd="1" destOrd="0" parTransId="{5FD3E9CA-B404-4465-81C5-041E908764EC}" sibTransId="{67DFCA0E-7A7F-4F99-AFD6-B7CBC6B4AC60}"/>
    <dgm:cxn modelId="{08F4D4FA-0475-2047-8594-CED19284BF91}" type="presOf" srcId="{0428B079-9FF7-4DEC-80B7-6C586DA7FBB3}" destId="{B2EA81B7-F799-754E-B7CA-907A264B0F0D}" srcOrd="0" destOrd="0" presId="urn:microsoft.com/office/officeart/2008/layout/LinedList"/>
    <dgm:cxn modelId="{19D82EEA-068B-CE4A-ADB8-EB6326BA6171}" type="presParOf" srcId="{9FB8899F-8329-6242-AA7E-F8ACE931657F}" destId="{B43025CC-AC85-AF4D-8FD4-37EAE4144BA1}" srcOrd="0" destOrd="0" presId="urn:microsoft.com/office/officeart/2008/layout/LinedList"/>
    <dgm:cxn modelId="{91AB51E4-799D-2F4C-ADCD-293EF8D00614}" type="presParOf" srcId="{9FB8899F-8329-6242-AA7E-F8ACE931657F}" destId="{5CF140E1-26E2-D34A-BDEC-7C4D5D394264}" srcOrd="1" destOrd="0" presId="urn:microsoft.com/office/officeart/2008/layout/LinedList"/>
    <dgm:cxn modelId="{39757795-8686-4243-96D5-40FFF1FD3EB9}" type="presParOf" srcId="{5CF140E1-26E2-D34A-BDEC-7C4D5D394264}" destId="{B2EA81B7-F799-754E-B7CA-907A264B0F0D}" srcOrd="0" destOrd="0" presId="urn:microsoft.com/office/officeart/2008/layout/LinedList"/>
    <dgm:cxn modelId="{577052E1-FEC2-CE41-8160-4A0A8108AF38}" type="presParOf" srcId="{5CF140E1-26E2-D34A-BDEC-7C4D5D394264}" destId="{E2DD8375-8DD2-DB45-B85E-59F91BCEAEFB}" srcOrd="1" destOrd="0" presId="urn:microsoft.com/office/officeart/2008/layout/LinedList"/>
    <dgm:cxn modelId="{0F2A16B2-23A0-4E47-BDF7-4632AA3D79C0}" type="presParOf" srcId="{9FB8899F-8329-6242-AA7E-F8ACE931657F}" destId="{A1601F01-FF5B-A749-BBE0-854BDB67963C}" srcOrd="2" destOrd="0" presId="urn:microsoft.com/office/officeart/2008/layout/LinedList"/>
    <dgm:cxn modelId="{8A84311B-FC90-7642-BF36-6DF55946C1F4}" type="presParOf" srcId="{9FB8899F-8329-6242-AA7E-F8ACE931657F}" destId="{FEA01789-8C72-E541-B2EF-4A98157F3847}" srcOrd="3" destOrd="0" presId="urn:microsoft.com/office/officeart/2008/layout/LinedList"/>
    <dgm:cxn modelId="{E8E5DA5A-0D5E-234A-9D20-3F21A70A1DAF}" type="presParOf" srcId="{FEA01789-8C72-E541-B2EF-4A98157F3847}" destId="{E720209A-D8E6-D044-9393-F927BE31D5C0}" srcOrd="0" destOrd="0" presId="urn:microsoft.com/office/officeart/2008/layout/LinedList"/>
    <dgm:cxn modelId="{760E2CA4-5172-C448-8883-452CF5762B0F}" type="presParOf" srcId="{FEA01789-8C72-E541-B2EF-4A98157F3847}" destId="{72A44D9A-E2DC-F648-97A4-290099195BA9}" srcOrd="1" destOrd="0" presId="urn:microsoft.com/office/officeart/2008/layout/LinedList"/>
    <dgm:cxn modelId="{CCFFAF22-FAD7-6F44-86BA-A41BCBC343C2}" type="presParOf" srcId="{9FB8899F-8329-6242-AA7E-F8ACE931657F}" destId="{7B078C19-64E6-1941-8C84-C7FBD30A9229}" srcOrd="4" destOrd="0" presId="urn:microsoft.com/office/officeart/2008/layout/LinedList"/>
    <dgm:cxn modelId="{FEFA642A-84CE-8445-A27C-3A8EB304F826}" type="presParOf" srcId="{9FB8899F-8329-6242-AA7E-F8ACE931657F}" destId="{47F81B65-D806-1E4B-BFD4-F5D4CB1AECD1}" srcOrd="5" destOrd="0" presId="urn:microsoft.com/office/officeart/2008/layout/LinedList"/>
    <dgm:cxn modelId="{1C94E547-6BB8-A043-AD0A-48AF9A9DDEED}" type="presParOf" srcId="{47F81B65-D806-1E4B-BFD4-F5D4CB1AECD1}" destId="{E019B8ED-A7DB-1E4B-8649-2463977CB1C9}" srcOrd="0" destOrd="0" presId="urn:microsoft.com/office/officeart/2008/layout/LinedList"/>
    <dgm:cxn modelId="{A94CCE2B-813F-9144-8CDA-A598AC0AC3A5}" type="presParOf" srcId="{47F81B65-D806-1E4B-BFD4-F5D4CB1AECD1}" destId="{D918E430-C05D-6440-94E2-9BAEFED44CA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E4ABE7-45F9-4C72-9601-148AF3D4CAF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C86E1D8-873A-4B61-9C52-279647372347}">
      <dgm:prSet custT="1"/>
      <dgm:spPr/>
      <dgm:t>
        <a:bodyPr/>
        <a:lstStyle/>
        <a:p>
          <a:r>
            <a:rPr lang="en-GB" sz="2600" dirty="0">
              <a:latin typeface="+mj-lt"/>
            </a:rPr>
            <a:t>"As co-author I sometimes say I came late to the formation of this book, when Naomi’s research was almost ready to be shared. But I then remember sitting around a table with other research participants, as I shared my experiences and listened to theirs, and I realise that this book has been a lifetime’s work. As I have wrestled to work out my place within a church that sometimes dismisses or devalues me, I have met so many other pilgrims along the way. In writing this book, I have been reminded that I am writing not only my story, not only Naomi’s story, but weaving together so many unheard stories."</a:t>
          </a:r>
          <a:r>
            <a:rPr lang="en-GB" sz="2600" dirty="0"/>
            <a:t>
</a:t>
          </a:r>
          <a:r>
            <a:rPr lang="en-GB" sz="2400" dirty="0"/>
            <a:t>Emily Richardson, 2022</a:t>
          </a:r>
          <a:endParaRPr lang="en-US" sz="2400" dirty="0"/>
        </a:p>
      </dgm:t>
    </dgm:pt>
    <dgm:pt modelId="{67DFCA0E-7A7F-4F99-AFD6-B7CBC6B4AC60}" type="sibTrans" cxnId="{E2D0B5E2-0589-4B0E-A6DD-7B5FEE807F7B}">
      <dgm:prSet/>
      <dgm:spPr/>
      <dgm:t>
        <a:bodyPr/>
        <a:lstStyle/>
        <a:p>
          <a:endParaRPr lang="en-US"/>
        </a:p>
      </dgm:t>
    </dgm:pt>
    <dgm:pt modelId="{5FD3E9CA-B404-4465-81C5-041E908764EC}" type="parTrans" cxnId="{E2D0B5E2-0589-4B0E-A6DD-7B5FEE807F7B}">
      <dgm:prSet/>
      <dgm:spPr/>
      <dgm:t>
        <a:bodyPr/>
        <a:lstStyle/>
        <a:p>
          <a:endParaRPr lang="en-US"/>
        </a:p>
      </dgm:t>
    </dgm:pt>
    <dgm:pt modelId="{9FB8899F-8329-6242-AA7E-F8ACE931657F}" type="pres">
      <dgm:prSet presAssocID="{F3E4ABE7-45F9-4C72-9601-148AF3D4CAFE}" presName="vert0" presStyleCnt="0">
        <dgm:presLayoutVars>
          <dgm:dir/>
          <dgm:animOne val="branch"/>
          <dgm:animLvl val="lvl"/>
        </dgm:presLayoutVars>
      </dgm:prSet>
      <dgm:spPr/>
    </dgm:pt>
    <dgm:pt modelId="{A1601F01-FF5B-A749-BBE0-854BDB67963C}" type="pres">
      <dgm:prSet presAssocID="{5C86E1D8-873A-4B61-9C52-279647372347}" presName="thickLine" presStyleLbl="alignNode1" presStyleIdx="0" presStyleCnt="1" custLinFactNeighborY="-14642"/>
      <dgm:spPr/>
    </dgm:pt>
    <dgm:pt modelId="{FEA01789-8C72-E541-B2EF-4A98157F3847}" type="pres">
      <dgm:prSet presAssocID="{5C86E1D8-873A-4B61-9C52-279647372347}" presName="horz1" presStyleCnt="0"/>
      <dgm:spPr/>
    </dgm:pt>
    <dgm:pt modelId="{E720209A-D8E6-D044-9393-F927BE31D5C0}" type="pres">
      <dgm:prSet presAssocID="{5C86E1D8-873A-4B61-9C52-279647372347}" presName="tx1" presStyleLbl="revTx" presStyleIdx="0" presStyleCnt="1" custScaleX="100098" custScaleY="188761" custLinFactNeighborY="-6637"/>
      <dgm:spPr/>
    </dgm:pt>
    <dgm:pt modelId="{72A44D9A-E2DC-F648-97A4-290099195BA9}" type="pres">
      <dgm:prSet presAssocID="{5C86E1D8-873A-4B61-9C52-279647372347}" presName="vert1" presStyleCnt="0"/>
      <dgm:spPr/>
    </dgm:pt>
  </dgm:ptLst>
  <dgm:cxnLst>
    <dgm:cxn modelId="{74536A40-FEA3-1045-A169-F24E1914C67B}" type="presOf" srcId="{5C86E1D8-873A-4B61-9C52-279647372347}" destId="{E720209A-D8E6-D044-9393-F927BE31D5C0}" srcOrd="0" destOrd="0" presId="urn:microsoft.com/office/officeart/2008/layout/LinedList"/>
    <dgm:cxn modelId="{B24D9371-595F-9D46-A4E1-A5464FAECD1B}" type="presOf" srcId="{F3E4ABE7-45F9-4C72-9601-148AF3D4CAFE}" destId="{9FB8899F-8329-6242-AA7E-F8ACE931657F}" srcOrd="0" destOrd="0" presId="urn:microsoft.com/office/officeart/2008/layout/LinedList"/>
    <dgm:cxn modelId="{E2D0B5E2-0589-4B0E-A6DD-7B5FEE807F7B}" srcId="{F3E4ABE7-45F9-4C72-9601-148AF3D4CAFE}" destId="{5C86E1D8-873A-4B61-9C52-279647372347}" srcOrd="0" destOrd="0" parTransId="{5FD3E9CA-B404-4465-81C5-041E908764EC}" sibTransId="{67DFCA0E-7A7F-4F99-AFD6-B7CBC6B4AC60}"/>
    <dgm:cxn modelId="{0F2A16B2-23A0-4E47-BDF7-4632AA3D79C0}" type="presParOf" srcId="{9FB8899F-8329-6242-AA7E-F8ACE931657F}" destId="{A1601F01-FF5B-A749-BBE0-854BDB67963C}" srcOrd="0" destOrd="0" presId="urn:microsoft.com/office/officeart/2008/layout/LinedList"/>
    <dgm:cxn modelId="{8A84311B-FC90-7642-BF36-6DF55946C1F4}" type="presParOf" srcId="{9FB8899F-8329-6242-AA7E-F8ACE931657F}" destId="{FEA01789-8C72-E541-B2EF-4A98157F3847}" srcOrd="1" destOrd="0" presId="urn:microsoft.com/office/officeart/2008/layout/LinedList"/>
    <dgm:cxn modelId="{E8E5DA5A-0D5E-234A-9D20-3F21A70A1DAF}" type="presParOf" srcId="{FEA01789-8C72-E541-B2EF-4A98157F3847}" destId="{E720209A-D8E6-D044-9393-F927BE31D5C0}" srcOrd="0" destOrd="0" presId="urn:microsoft.com/office/officeart/2008/layout/LinedList"/>
    <dgm:cxn modelId="{760E2CA4-5172-C448-8883-452CF5762B0F}" type="presParOf" srcId="{FEA01789-8C72-E541-B2EF-4A98157F3847}" destId="{72A44D9A-E2DC-F648-97A4-290099195BA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B23F3-EE88-A642-9E77-EFED72A7F4F3}">
      <dsp:nvSpPr>
        <dsp:cNvPr id="0" name=""/>
        <dsp:cNvSpPr/>
      </dsp:nvSpPr>
      <dsp:spPr>
        <a:xfrm>
          <a:off x="0" y="0"/>
          <a:ext cx="5757460"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554E9A-AA74-DC45-8F16-FA3B7DEB3AF9}">
      <dsp:nvSpPr>
        <dsp:cNvPr id="0" name=""/>
        <dsp:cNvSpPr/>
      </dsp:nvSpPr>
      <dsp:spPr>
        <a:xfrm>
          <a:off x="0" y="0"/>
          <a:ext cx="1326527" cy="4119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The Research</a:t>
          </a:r>
        </a:p>
      </dsp:txBody>
      <dsp:txXfrm>
        <a:off x="0" y="0"/>
        <a:ext cx="1326527" cy="4119899"/>
      </dsp:txXfrm>
    </dsp:sp>
    <dsp:sp modelId="{C0884E35-59E0-CE42-8818-0E06448133B4}">
      <dsp:nvSpPr>
        <dsp:cNvPr id="0" name=""/>
        <dsp:cNvSpPr/>
      </dsp:nvSpPr>
      <dsp:spPr>
        <a:xfrm>
          <a:off x="1409600" y="38825"/>
          <a:ext cx="4347472" cy="77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30 qualitative interviews with disabled Christians</a:t>
          </a:r>
        </a:p>
      </dsp:txBody>
      <dsp:txXfrm>
        <a:off x="1409600" y="38825"/>
        <a:ext cx="4347472" cy="776504"/>
      </dsp:txXfrm>
    </dsp:sp>
    <dsp:sp modelId="{5E5FC78D-5379-3843-B350-92911D5ECAA6}">
      <dsp:nvSpPr>
        <dsp:cNvPr id="0" name=""/>
        <dsp:cNvSpPr/>
      </dsp:nvSpPr>
      <dsp:spPr>
        <a:xfrm>
          <a:off x="1326527" y="815329"/>
          <a:ext cx="4430545"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C3E2D2-BC2B-6B40-8368-2DE4EAF2CB8F}">
      <dsp:nvSpPr>
        <dsp:cNvPr id="0" name=""/>
        <dsp:cNvSpPr/>
      </dsp:nvSpPr>
      <dsp:spPr>
        <a:xfrm>
          <a:off x="1409600" y="854154"/>
          <a:ext cx="4347472" cy="77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Participation observation in disabled-led church groups</a:t>
          </a:r>
        </a:p>
      </dsp:txBody>
      <dsp:txXfrm>
        <a:off x="1409600" y="854154"/>
        <a:ext cx="4347472" cy="776504"/>
      </dsp:txXfrm>
    </dsp:sp>
    <dsp:sp modelId="{31B2CD4C-B976-834E-8BD7-8EDB14667C1B}">
      <dsp:nvSpPr>
        <dsp:cNvPr id="0" name=""/>
        <dsp:cNvSpPr/>
      </dsp:nvSpPr>
      <dsp:spPr>
        <a:xfrm>
          <a:off x="1326527" y="1630659"/>
          <a:ext cx="4430545"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C1A26E-D19B-1544-868B-5A5BFD951AEB}">
      <dsp:nvSpPr>
        <dsp:cNvPr id="0" name=""/>
        <dsp:cNvSpPr/>
      </dsp:nvSpPr>
      <dsp:spPr>
        <a:xfrm>
          <a:off x="1409600" y="1669484"/>
          <a:ext cx="4347472" cy="77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Second stage of research for a book</a:t>
          </a:r>
        </a:p>
      </dsp:txBody>
      <dsp:txXfrm>
        <a:off x="1409600" y="1669484"/>
        <a:ext cx="4347472" cy="776504"/>
      </dsp:txXfrm>
    </dsp:sp>
    <dsp:sp modelId="{CBC157D6-A92E-0B4F-A630-BFFF7BD16162}">
      <dsp:nvSpPr>
        <dsp:cNvPr id="0" name=""/>
        <dsp:cNvSpPr/>
      </dsp:nvSpPr>
      <dsp:spPr>
        <a:xfrm>
          <a:off x="1326527" y="2445988"/>
          <a:ext cx="4430545"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0DEDBB-0777-D347-997D-DCAAA0268BB2}">
      <dsp:nvSpPr>
        <dsp:cNvPr id="0" name=""/>
        <dsp:cNvSpPr/>
      </dsp:nvSpPr>
      <dsp:spPr>
        <a:xfrm>
          <a:off x="1409600" y="2484814"/>
          <a:ext cx="4347472" cy="77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Accessible &amp; participatory methods</a:t>
          </a:r>
        </a:p>
      </dsp:txBody>
      <dsp:txXfrm>
        <a:off x="1409600" y="2484814"/>
        <a:ext cx="4347472" cy="776504"/>
      </dsp:txXfrm>
    </dsp:sp>
    <dsp:sp modelId="{F7308C68-AAA0-3E4C-BCB2-696B6C0ECE84}">
      <dsp:nvSpPr>
        <dsp:cNvPr id="0" name=""/>
        <dsp:cNvSpPr/>
      </dsp:nvSpPr>
      <dsp:spPr>
        <a:xfrm>
          <a:off x="1326527" y="3261318"/>
          <a:ext cx="4430545"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79A7F6-E736-1342-9760-2348EFD921D8}">
      <dsp:nvSpPr>
        <dsp:cNvPr id="0" name=""/>
        <dsp:cNvSpPr/>
      </dsp:nvSpPr>
      <dsp:spPr>
        <a:xfrm>
          <a:off x="1409600" y="3300143"/>
          <a:ext cx="4347472" cy="776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Reciprocity</a:t>
          </a:r>
        </a:p>
      </dsp:txBody>
      <dsp:txXfrm>
        <a:off x="1409600" y="3300143"/>
        <a:ext cx="4347472" cy="776504"/>
      </dsp:txXfrm>
    </dsp:sp>
    <dsp:sp modelId="{68C9EA25-D98C-D443-BF35-599D9C694829}">
      <dsp:nvSpPr>
        <dsp:cNvPr id="0" name=""/>
        <dsp:cNvSpPr/>
      </dsp:nvSpPr>
      <dsp:spPr>
        <a:xfrm>
          <a:off x="1326527" y="4076648"/>
          <a:ext cx="4430545"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B23F3-EE88-A642-9E77-EFED72A7F4F3}">
      <dsp:nvSpPr>
        <dsp:cNvPr id="0" name=""/>
        <dsp:cNvSpPr/>
      </dsp:nvSpPr>
      <dsp:spPr>
        <a:xfrm>
          <a:off x="0" y="0"/>
          <a:ext cx="566753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554E9A-AA74-DC45-8F16-FA3B7DEB3AF9}">
      <dsp:nvSpPr>
        <dsp:cNvPr id="0" name=""/>
        <dsp:cNvSpPr/>
      </dsp:nvSpPr>
      <dsp:spPr>
        <a:xfrm>
          <a:off x="0" y="2016"/>
          <a:ext cx="1304184" cy="41263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Sampling</a:t>
          </a:r>
        </a:p>
      </dsp:txBody>
      <dsp:txXfrm>
        <a:off x="0" y="2016"/>
        <a:ext cx="1304184" cy="4126318"/>
      </dsp:txXfrm>
    </dsp:sp>
    <dsp:sp modelId="{C0884E35-59E0-CE42-8818-0E06448133B4}">
      <dsp:nvSpPr>
        <dsp:cNvPr id="0" name=""/>
        <dsp:cNvSpPr/>
      </dsp:nvSpPr>
      <dsp:spPr>
        <a:xfrm>
          <a:off x="1385959" y="34505"/>
          <a:ext cx="4279572" cy="649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Disability: self-definition</a:t>
          </a:r>
        </a:p>
        <a:p>
          <a:pPr marL="0" lvl="0" indent="0" algn="l" defTabSz="889000">
            <a:lnSpc>
              <a:spcPct val="90000"/>
            </a:lnSpc>
            <a:spcBef>
              <a:spcPct val="0"/>
            </a:spcBef>
            <a:spcAft>
              <a:spcPct val="35000"/>
            </a:spcAft>
            <a:buNone/>
          </a:pPr>
          <a:endParaRPr lang="en-US" sz="2000" kern="1200" dirty="0"/>
        </a:p>
      </dsp:txBody>
      <dsp:txXfrm>
        <a:off x="1385959" y="34505"/>
        <a:ext cx="4279572" cy="649774"/>
      </dsp:txXfrm>
    </dsp:sp>
    <dsp:sp modelId="{5E5FC78D-5379-3843-B350-92911D5ECAA6}">
      <dsp:nvSpPr>
        <dsp:cNvPr id="0" name=""/>
        <dsp:cNvSpPr/>
      </dsp:nvSpPr>
      <dsp:spPr>
        <a:xfrm>
          <a:off x="1304184" y="684279"/>
          <a:ext cx="436134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827407-4CE2-254F-8446-B17787174D6C}">
      <dsp:nvSpPr>
        <dsp:cNvPr id="0" name=""/>
        <dsp:cNvSpPr/>
      </dsp:nvSpPr>
      <dsp:spPr>
        <a:xfrm>
          <a:off x="1385959" y="716768"/>
          <a:ext cx="4279572" cy="649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Social &amp; political-relational frameworks (</a:t>
          </a:r>
          <a:r>
            <a:rPr lang="en-US" sz="2000" kern="1200" dirty="0" err="1"/>
            <a:t>Kafer</a:t>
          </a:r>
          <a:r>
            <a:rPr lang="en-US" sz="2000" kern="1200" dirty="0"/>
            <a:t>, 2013)</a:t>
          </a:r>
          <a:endParaRPr lang="en-GB" sz="2000" kern="1200" dirty="0"/>
        </a:p>
      </dsp:txBody>
      <dsp:txXfrm>
        <a:off x="1385959" y="716768"/>
        <a:ext cx="4279572" cy="649774"/>
      </dsp:txXfrm>
    </dsp:sp>
    <dsp:sp modelId="{B98DFF20-C7A3-3741-BC0D-52AF086864A3}">
      <dsp:nvSpPr>
        <dsp:cNvPr id="0" name=""/>
        <dsp:cNvSpPr/>
      </dsp:nvSpPr>
      <dsp:spPr>
        <a:xfrm>
          <a:off x="1304184" y="1366542"/>
          <a:ext cx="436134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C3E2D2-BC2B-6B40-8368-2DE4EAF2CB8F}">
      <dsp:nvSpPr>
        <dsp:cNvPr id="0" name=""/>
        <dsp:cNvSpPr/>
      </dsp:nvSpPr>
      <dsp:spPr>
        <a:xfrm>
          <a:off x="1807112" y="1433047"/>
          <a:ext cx="2982262" cy="649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 - Physical impairments</a:t>
          </a:r>
        </a:p>
      </dsp:txBody>
      <dsp:txXfrm>
        <a:off x="1807112" y="1433047"/>
        <a:ext cx="2982262" cy="649774"/>
      </dsp:txXfrm>
    </dsp:sp>
    <dsp:sp modelId="{31B2CD4C-B976-834E-8BD7-8EDB14667C1B}">
      <dsp:nvSpPr>
        <dsp:cNvPr id="0" name=""/>
        <dsp:cNvSpPr/>
      </dsp:nvSpPr>
      <dsp:spPr>
        <a:xfrm>
          <a:off x="1306190" y="1879613"/>
          <a:ext cx="436134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C1A26E-D19B-1544-868B-5A5BFD951AEB}">
      <dsp:nvSpPr>
        <dsp:cNvPr id="0" name=""/>
        <dsp:cNvSpPr/>
      </dsp:nvSpPr>
      <dsp:spPr>
        <a:xfrm>
          <a:off x="1872247" y="1955121"/>
          <a:ext cx="3591887" cy="649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 Long-term illnesses</a:t>
          </a:r>
        </a:p>
      </dsp:txBody>
      <dsp:txXfrm>
        <a:off x="1872247" y="1955121"/>
        <a:ext cx="3591887" cy="649774"/>
      </dsp:txXfrm>
    </dsp:sp>
    <dsp:sp modelId="{CBC157D6-A92E-0B4F-A630-BFFF7BD16162}">
      <dsp:nvSpPr>
        <dsp:cNvPr id="0" name=""/>
        <dsp:cNvSpPr/>
      </dsp:nvSpPr>
      <dsp:spPr>
        <a:xfrm>
          <a:off x="1306190" y="2428019"/>
          <a:ext cx="436134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0DEDBB-0777-D347-997D-DCAAA0268BB2}">
      <dsp:nvSpPr>
        <dsp:cNvPr id="0" name=""/>
        <dsp:cNvSpPr/>
      </dsp:nvSpPr>
      <dsp:spPr>
        <a:xfrm>
          <a:off x="1860088" y="2538027"/>
          <a:ext cx="3807449" cy="649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 Neurodivergent participants</a:t>
          </a:r>
        </a:p>
      </dsp:txBody>
      <dsp:txXfrm>
        <a:off x="1860088" y="2538027"/>
        <a:ext cx="3807449" cy="649774"/>
      </dsp:txXfrm>
    </dsp:sp>
    <dsp:sp modelId="{F7308C68-AAA0-3E4C-BCB2-696B6C0ECE84}">
      <dsp:nvSpPr>
        <dsp:cNvPr id="0" name=""/>
        <dsp:cNvSpPr/>
      </dsp:nvSpPr>
      <dsp:spPr>
        <a:xfrm>
          <a:off x="1306190" y="3014704"/>
          <a:ext cx="436134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FA7BCE-C69C-9C44-8E7D-2643F6871564}">
      <dsp:nvSpPr>
        <dsp:cNvPr id="0" name=""/>
        <dsp:cNvSpPr/>
      </dsp:nvSpPr>
      <dsp:spPr>
        <a:xfrm>
          <a:off x="1387965" y="3117502"/>
          <a:ext cx="4279572" cy="649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GB" sz="2000" kern="1200" dirty="0"/>
            <a:t>Range of church backgrounds</a:t>
          </a:r>
          <a:br>
            <a:rPr lang="en-GB" sz="2000" kern="1200" dirty="0"/>
          </a:br>
          <a:br>
            <a:rPr lang="en-GB" sz="2000" kern="1200" dirty="0"/>
          </a:br>
          <a:r>
            <a:rPr lang="en-GB" sz="2000" kern="1200" dirty="0"/>
            <a:t>Aged between 23 and 82</a:t>
          </a:r>
        </a:p>
      </dsp:txBody>
      <dsp:txXfrm>
        <a:off x="1387965" y="3117502"/>
        <a:ext cx="4279572" cy="649774"/>
      </dsp:txXfrm>
    </dsp:sp>
    <dsp:sp modelId="{572A4AB9-4006-6B46-BFA9-F0AAF467CB59}">
      <dsp:nvSpPr>
        <dsp:cNvPr id="0" name=""/>
        <dsp:cNvSpPr/>
      </dsp:nvSpPr>
      <dsp:spPr>
        <a:xfrm>
          <a:off x="1304184" y="4095594"/>
          <a:ext cx="4361347" cy="0"/>
        </a:xfrm>
        <a:prstGeom prst="line">
          <a:avLst/>
        </a:prstGeom>
        <a:solidFill>
          <a:schemeClr val="accent1">
            <a:hueOff val="0"/>
            <a:satOff val="0"/>
            <a:lumOff val="0"/>
            <a:alphaOff val="0"/>
          </a:schemeClr>
        </a:solidFill>
        <a:ln w="15875"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025CC-AC85-AF4D-8FD4-37EAE4144BA1}">
      <dsp:nvSpPr>
        <dsp:cNvPr id="0" name=""/>
        <dsp:cNvSpPr/>
      </dsp:nvSpPr>
      <dsp:spPr>
        <a:xfrm>
          <a:off x="0" y="1651"/>
          <a:ext cx="96043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EA81B7-F799-754E-B7CA-907A264B0F0D}">
      <dsp:nvSpPr>
        <dsp:cNvPr id="0" name=""/>
        <dsp:cNvSpPr/>
      </dsp:nvSpPr>
      <dsp:spPr>
        <a:xfrm>
          <a:off x="0" y="56184"/>
          <a:ext cx="9594995" cy="1515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dirty="0"/>
            <a:t>“I was the sole disabled person in my story but I'm suddenly aware that there are many of us. I'm not alone! I can't tell you how much that means to me.”</a:t>
          </a:r>
        </a:p>
      </dsp:txBody>
      <dsp:txXfrm>
        <a:off x="0" y="56184"/>
        <a:ext cx="9594995" cy="1515358"/>
      </dsp:txXfrm>
    </dsp:sp>
    <dsp:sp modelId="{A1601F01-FF5B-A749-BBE0-854BDB67963C}">
      <dsp:nvSpPr>
        <dsp:cNvPr id="0" name=""/>
        <dsp:cNvSpPr/>
      </dsp:nvSpPr>
      <dsp:spPr>
        <a:xfrm>
          <a:off x="0" y="1244772"/>
          <a:ext cx="96043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20209A-D8E6-D044-9393-F927BE31D5C0}">
      <dsp:nvSpPr>
        <dsp:cNvPr id="0" name=""/>
        <dsp:cNvSpPr/>
      </dsp:nvSpPr>
      <dsp:spPr>
        <a:xfrm>
          <a:off x="8243" y="1455777"/>
          <a:ext cx="9595010" cy="18592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dirty="0"/>
            <a:t>“Reading the passages that referred to me was transformative. It gave me strength to tackle [access at my church] one more time... It's really tiring to keep challenging institutions... The struggle goes on! You have given a whole community support by vocalising our issues.”</a:t>
          </a:r>
          <a:endParaRPr lang="en-US" sz="2600" kern="1200" dirty="0"/>
        </a:p>
      </dsp:txBody>
      <dsp:txXfrm>
        <a:off x="8243" y="1455777"/>
        <a:ext cx="9595010" cy="1859293"/>
      </dsp:txXfrm>
    </dsp:sp>
    <dsp:sp modelId="{7B078C19-64E6-1941-8C84-C7FBD30A9229}">
      <dsp:nvSpPr>
        <dsp:cNvPr id="0" name=""/>
        <dsp:cNvSpPr/>
      </dsp:nvSpPr>
      <dsp:spPr>
        <a:xfrm>
          <a:off x="0" y="3376304"/>
          <a:ext cx="9604375"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19B8ED-A7DB-1E4B-8649-2463977CB1C9}">
      <dsp:nvSpPr>
        <dsp:cNvPr id="0" name=""/>
        <dsp:cNvSpPr/>
      </dsp:nvSpPr>
      <dsp:spPr>
        <a:xfrm>
          <a:off x="0" y="3376304"/>
          <a:ext cx="9604375" cy="280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rtl="0">
            <a:lnSpc>
              <a:spcPct val="90000"/>
            </a:lnSpc>
            <a:spcBef>
              <a:spcPct val="0"/>
            </a:spcBef>
            <a:spcAft>
              <a:spcPct val="35000"/>
            </a:spcAft>
            <a:buNone/>
          </a:pPr>
          <a:r>
            <a:rPr lang="en-GB" sz="2200" kern="1200" dirty="0"/>
            <a:t>- Storytellers’ feedback</a:t>
          </a:r>
          <a:endParaRPr lang="en-US" sz="2200" kern="1200" dirty="0"/>
        </a:p>
      </dsp:txBody>
      <dsp:txXfrm>
        <a:off x="0" y="3376304"/>
        <a:ext cx="9604375" cy="280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01F01-FF5B-A749-BBE0-854BDB67963C}">
      <dsp:nvSpPr>
        <dsp:cNvPr id="0" name=""/>
        <dsp:cNvSpPr/>
      </dsp:nvSpPr>
      <dsp:spPr>
        <a:xfrm>
          <a:off x="0" y="0"/>
          <a:ext cx="10092208"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20209A-D8E6-D044-9393-F927BE31D5C0}">
      <dsp:nvSpPr>
        <dsp:cNvPr id="0" name=""/>
        <dsp:cNvSpPr/>
      </dsp:nvSpPr>
      <dsp:spPr>
        <a:xfrm>
          <a:off x="0" y="0"/>
          <a:ext cx="10082367" cy="4403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GB" sz="2600" kern="1200" dirty="0">
              <a:latin typeface="+mj-lt"/>
            </a:rPr>
            <a:t>"As co-author I sometimes say I came late to the formation of this book, when Naomi’s research was almost ready to be shared. But I then remember sitting around a table with other research participants, as I shared my experiences and listened to theirs, and I realise that this book has been a lifetime’s work. As I have wrestled to work out my place within a church that sometimes dismisses or devalues me, I have met so many other pilgrims along the way. In writing this book, I have been reminded that I am writing not only my story, not only Naomi’s story, but weaving together so many unheard stories."</a:t>
          </a:r>
          <a:r>
            <a:rPr lang="en-GB" sz="2600" kern="1200" dirty="0"/>
            <a:t>
</a:t>
          </a:r>
          <a:r>
            <a:rPr lang="en-GB" sz="2400" kern="1200" dirty="0"/>
            <a:t>Emily Richardson, 2022</a:t>
          </a:r>
          <a:endParaRPr lang="en-US" sz="2400" kern="1200" dirty="0"/>
        </a:p>
      </dsp:txBody>
      <dsp:txXfrm>
        <a:off x="0" y="0"/>
        <a:ext cx="10082367" cy="44037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1F72EC-10C0-4443-A499-F7D115554410}" type="datetimeFigureOut">
              <a:rPr lang="en-US" smtClean="0"/>
              <a:t>9/3/24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B8457-FCFD-664E-9093-62D7616CA15B}" type="slidenum">
              <a:rPr lang="en-US" smtClean="0"/>
              <a:t>‹#›</a:t>
            </a:fld>
            <a:endParaRPr lang="en-US"/>
          </a:p>
        </p:txBody>
      </p:sp>
    </p:spTree>
    <p:extLst>
      <p:ext uri="{BB962C8B-B14F-4D97-AF65-F5344CB8AC3E}">
        <p14:creationId xmlns:p14="http://schemas.microsoft.com/office/powerpoint/2010/main" val="2772417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B8457-FCFD-664E-9093-62D7616CA15B}" type="slidenum">
              <a:rPr lang="en-US" smtClean="0"/>
              <a:t>1</a:t>
            </a:fld>
            <a:endParaRPr lang="en-US"/>
          </a:p>
        </p:txBody>
      </p:sp>
    </p:spTree>
    <p:extLst>
      <p:ext uri="{BB962C8B-B14F-4D97-AF65-F5344CB8AC3E}">
        <p14:creationId xmlns:p14="http://schemas.microsoft.com/office/powerpoint/2010/main" val="2296764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Transcript – Jemma Brown speaking at the book launch of ‘At the Gates’:</a:t>
            </a:r>
          </a:p>
          <a:p>
            <a:endParaRPr lang="en-US" dirty="0"/>
          </a:p>
          <a:p>
            <a:r>
              <a:rPr lang="en-US" dirty="0"/>
              <a:t>“My message, really, is to follow the guide of disabled people, because we are normally the experts in our own experience, and to listen to us. And make it a real priority to dismantle barriers that are put in place by the church, that make it harder for disabled people to be in that space. Normalize ramps. Having large print and hearing loops, materials. And quiet areas for neurodivergence – I love a quiet area. But also take it further, and commit to change attitudes that see disabled people pastorally in recipient of care roles by the church. And empower disabled people into leadership roles. And similar to Kt, I would love to buy so many of the church leaders I know a copy of this book, and I wish I could.”</a:t>
            </a:r>
          </a:p>
        </p:txBody>
      </p:sp>
      <p:sp>
        <p:nvSpPr>
          <p:cNvPr id="4" name="Slide Number Placeholder 3"/>
          <p:cNvSpPr>
            <a:spLocks noGrp="1"/>
          </p:cNvSpPr>
          <p:nvPr>
            <p:ph type="sldNum" sz="quarter" idx="5"/>
          </p:nvPr>
        </p:nvSpPr>
        <p:spPr/>
        <p:txBody>
          <a:bodyPr/>
          <a:lstStyle/>
          <a:p>
            <a:fld id="{3C5C81A1-5F9C-4C15-B6E5-49FBACAD249D}" type="slidenum">
              <a:rPr lang="en-US" smtClean="0"/>
              <a:t>11</a:t>
            </a:fld>
            <a:endParaRPr lang="en-US"/>
          </a:p>
        </p:txBody>
      </p:sp>
    </p:spTree>
    <p:extLst>
      <p:ext uri="{BB962C8B-B14F-4D97-AF65-F5344CB8AC3E}">
        <p14:creationId xmlns:p14="http://schemas.microsoft.com/office/powerpoint/2010/main" val="2020397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Silence &amp; silencing… how far are we complicit, as researchers? And how far are we amplifying the voices of those we do research with, through non-exploitative research that benefits them? Whose side are we on?</a:t>
            </a:r>
          </a:p>
        </p:txBody>
      </p:sp>
      <p:sp>
        <p:nvSpPr>
          <p:cNvPr id="4" name="Slide Number Placeholder 3"/>
          <p:cNvSpPr>
            <a:spLocks noGrp="1"/>
          </p:cNvSpPr>
          <p:nvPr>
            <p:ph type="sldNum" sz="quarter" idx="5"/>
          </p:nvPr>
        </p:nvSpPr>
        <p:spPr/>
        <p:txBody>
          <a:bodyPr/>
          <a:lstStyle/>
          <a:p>
            <a:fld id="{115B8457-FCFD-664E-9093-62D7616CA15B}" type="slidenum">
              <a:rPr lang="en-US" smtClean="0"/>
              <a:t>12</a:t>
            </a:fld>
            <a:endParaRPr lang="en-US"/>
          </a:p>
        </p:txBody>
      </p:sp>
    </p:spTree>
    <p:extLst>
      <p:ext uri="{BB962C8B-B14F-4D97-AF65-F5344CB8AC3E}">
        <p14:creationId xmlns:p14="http://schemas.microsoft.com/office/powerpoint/2010/main" val="3945927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 me end with Emily's voice and her response to the book and research. In the book, she wrote: </a:t>
            </a:r>
            <a:r>
              <a:rPr lang="en-GB" sz="1200" dirty="0"/>
              <a:t>"As co-author I sometimes say I came late to the formation of this book, when Naomi’s research was almost ready to be shared. But I then remember sitting around a table with other research participants, as I shared my experiences and listened to theirs, and I realise that this book has been a lifetime’s work. As I have wrestled to work out my place within a church that sometimes dismisses or devalues me, I have met so many other pilgrims along the way. In writing this book, I have been reminded that I am writing not only my story, not only Naomi’s story, but weaving together so many unheard stories."
</a:t>
            </a:r>
            <a:endParaRPr lang="en-US" sz="1200" dirty="0"/>
          </a:p>
        </p:txBody>
      </p:sp>
      <p:sp>
        <p:nvSpPr>
          <p:cNvPr id="4" name="Slide Number Placeholder 3"/>
          <p:cNvSpPr>
            <a:spLocks noGrp="1"/>
          </p:cNvSpPr>
          <p:nvPr>
            <p:ph type="sldNum" sz="quarter" idx="5"/>
          </p:nvPr>
        </p:nvSpPr>
        <p:spPr/>
        <p:txBody>
          <a:bodyPr/>
          <a:lstStyle/>
          <a:p>
            <a:fld id="{D03AC3AA-9C47-4E0B-BAC0-E8DEA4AD5A4E}" type="slidenum">
              <a:rPr lang="en-US" smtClean="0"/>
              <a:t>13</a:t>
            </a:fld>
            <a:endParaRPr lang="en-US"/>
          </a:p>
        </p:txBody>
      </p:sp>
    </p:spTree>
    <p:extLst>
      <p:ext uri="{BB962C8B-B14F-4D97-AF65-F5344CB8AC3E}">
        <p14:creationId xmlns:p14="http://schemas.microsoft.com/office/powerpoint/2010/main" val="3881395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B8457-FCFD-664E-9093-62D7616CA15B}" type="slidenum">
              <a:rPr lang="en-US" smtClean="0"/>
              <a:t>15</a:t>
            </a:fld>
            <a:endParaRPr lang="en-US"/>
          </a:p>
        </p:txBody>
      </p:sp>
    </p:spTree>
    <p:extLst>
      <p:ext uri="{BB962C8B-B14F-4D97-AF65-F5344CB8AC3E}">
        <p14:creationId xmlns:p14="http://schemas.microsoft.com/office/powerpoint/2010/main" val="1978878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2400" dirty="0">
                <a:ea typeface="Calibri" panose="020F0502020204030204" pitchFamily="34" charset="0"/>
              </a:rPr>
              <a:t>Disabled people's </a:t>
            </a:r>
            <a:r>
              <a:rPr lang="en-GB" sz="2400" dirty="0">
                <a:effectLst/>
                <a:ea typeface="Calibri" panose="020F0502020204030204" pitchFamily="34" charset="0"/>
              </a:rPr>
              <a:t>lived experience has not been </a:t>
            </a:r>
            <a:r>
              <a:rPr lang="en-GB" sz="2400" dirty="0">
                <a:ea typeface="Calibri" panose="020F0502020204030204" pitchFamily="34" charset="0"/>
              </a:rPr>
              <a:t>a source of </a:t>
            </a:r>
            <a:r>
              <a:rPr lang="en-GB" sz="2400" dirty="0">
                <a:effectLst/>
                <a:ea typeface="Calibri" panose="020F0502020204030204" pitchFamily="34" charset="0"/>
              </a:rPr>
              <a:t>accepted (academic) knowledge about us</a:t>
            </a:r>
          </a:p>
          <a:p>
            <a:pPr>
              <a:lnSpc>
                <a:spcPct val="100000"/>
              </a:lnSpc>
            </a:pPr>
            <a:r>
              <a:rPr lang="en-GB" sz="2400" dirty="0">
                <a:effectLst/>
                <a:ea typeface="Calibri" panose="020F0502020204030204" pitchFamily="34" charset="0"/>
              </a:rPr>
              <a:t>Epistemic authority about disabled people is held by professionals – medical professionals, research professionals, and (as I’ll come to in a minute) ministers of religion &amp; theologians</a:t>
            </a:r>
          </a:p>
          <a:p>
            <a:pPr>
              <a:lnSpc>
                <a:spcPct val="100000"/>
              </a:lnSpc>
            </a:pPr>
            <a:r>
              <a:rPr lang="en-GB" sz="2400" dirty="0"/>
              <a:t>Miranda Fricker: epistemic injustice</a:t>
            </a:r>
          </a:p>
          <a:p>
            <a:pPr lvl="1">
              <a:lnSpc>
                <a:spcPct val="100000"/>
              </a:lnSpc>
            </a:pPr>
            <a:r>
              <a:rPr lang="en-GB" sz="2400" dirty="0"/>
              <a:t>Lived experiences of embodiment not considered a source of knowledge</a:t>
            </a:r>
            <a:endParaRPr lang="en-US" dirty="0"/>
          </a:p>
        </p:txBody>
      </p:sp>
      <p:sp>
        <p:nvSpPr>
          <p:cNvPr id="4" name="Slide Number Placeholder 3"/>
          <p:cNvSpPr>
            <a:spLocks noGrp="1"/>
          </p:cNvSpPr>
          <p:nvPr>
            <p:ph type="sldNum" sz="quarter" idx="5"/>
          </p:nvPr>
        </p:nvSpPr>
        <p:spPr/>
        <p:txBody>
          <a:bodyPr/>
          <a:lstStyle/>
          <a:p>
            <a:fld id="{115B8457-FCFD-664E-9093-62D7616CA15B}" type="slidenum">
              <a:rPr lang="en-US" smtClean="0"/>
              <a:t>2</a:t>
            </a:fld>
            <a:endParaRPr lang="en-US"/>
          </a:p>
        </p:txBody>
      </p:sp>
    </p:spTree>
    <p:extLst>
      <p:ext uri="{BB962C8B-B14F-4D97-AF65-F5344CB8AC3E}">
        <p14:creationId xmlns:p14="http://schemas.microsoft.com/office/powerpoint/2010/main" val="683421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Whose side are we on? - Howard Becker (1970s) – Hunt was among the first people to write about this in relation to disability research – but he wasn’t a researcher, he was a disabled activist</a:t>
            </a:r>
          </a:p>
        </p:txBody>
      </p:sp>
      <p:sp>
        <p:nvSpPr>
          <p:cNvPr id="4" name="Slide Number Placeholder 3"/>
          <p:cNvSpPr>
            <a:spLocks noGrp="1"/>
          </p:cNvSpPr>
          <p:nvPr>
            <p:ph type="sldNum" sz="quarter" idx="5"/>
          </p:nvPr>
        </p:nvSpPr>
        <p:spPr/>
        <p:txBody>
          <a:bodyPr/>
          <a:lstStyle/>
          <a:p>
            <a:fld id="{115B8457-FCFD-664E-9093-62D7616CA15B}" type="slidenum">
              <a:rPr lang="en-US" smtClean="0"/>
              <a:t>3</a:t>
            </a:fld>
            <a:endParaRPr lang="en-US"/>
          </a:p>
        </p:txBody>
      </p:sp>
    </p:spTree>
    <p:extLst>
      <p:ext uri="{BB962C8B-B14F-4D97-AF65-F5344CB8AC3E}">
        <p14:creationId xmlns:p14="http://schemas.microsoft.com/office/powerpoint/2010/main" val="2513762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t>
            </a:r>
            <a:r>
              <a:rPr lang="en-US" dirty="0" err="1"/>
              <a:t>Gillberg</a:t>
            </a:r>
            <a:r>
              <a:rPr lang="en-US" dirty="0"/>
              <a:t>, 2020)</a:t>
            </a:r>
          </a:p>
          <a:p>
            <a:r>
              <a:rPr lang="en-US" dirty="0"/>
              <a:t>Activism: “</a:t>
            </a:r>
            <a:r>
              <a:rPr lang="en-GB" dirty="0"/>
              <a:t>concerted efforts to change the status quo based on jointly identified barriers that render parity of participation and full social citizenship difficult or impossible” (16).</a:t>
            </a:r>
          </a:p>
          <a:p>
            <a:r>
              <a:rPr lang="en-GB" dirty="0"/>
              <a:t>Gatecrashing knowledge: “a methodological revolution… we need knowledge built on disability as the norm” (26)</a:t>
            </a:r>
          </a:p>
          <a:p>
            <a:pPr lvl="1"/>
            <a:r>
              <a:rPr lang="en-GB" dirty="0"/>
              <a:t>Systemic change </a:t>
            </a:r>
            <a:r>
              <a:rPr lang="en-GB" dirty="0">
                <a:sym typeface="Wingdings" pitchFamily="2" charset="2"/>
              </a:rPr>
              <a:t> methods &amp; criteria that value disabled knowledge</a:t>
            </a:r>
            <a:endParaRPr lang="en-GB" dirty="0"/>
          </a:p>
          <a:p>
            <a:r>
              <a:rPr lang="en-GB" sz="2400" dirty="0"/>
              <a:t>Activism and research can inform each other to transform ableist </a:t>
            </a:r>
            <a:r>
              <a:rPr lang="en-GB" sz="2400" dirty="0" err="1"/>
              <a:t>s</a:t>
            </a:r>
            <a:r>
              <a:rPr lang="en-GB" sz="2400" dirty="0" err="1">
                <a:sym typeface="Wingdings" pitchFamily="2" charset="2"/>
              </a:rPr>
              <a:t>people’s</a:t>
            </a:r>
            <a:r>
              <a:rPr lang="en-GB" sz="2400" dirty="0">
                <a:sym typeface="Wingdings" pitchFamily="2" charset="2"/>
              </a:rPr>
              <a:t> (experiential) </a:t>
            </a:r>
            <a:r>
              <a:rPr lang="en-GB" sz="2400" dirty="0" err="1"/>
              <a:t>tructures</a:t>
            </a:r>
            <a:endParaRPr lang="en-GB" sz="2400" dirty="0"/>
          </a:p>
          <a:p>
            <a:r>
              <a:rPr lang="en-GB" sz="2400" b="1" dirty="0"/>
              <a:t>My questions </a:t>
            </a:r>
            <a:r>
              <a:rPr lang="en-GB" sz="2400" dirty="0"/>
              <a:t>arising from </a:t>
            </a:r>
            <a:r>
              <a:rPr lang="en-GB" sz="2400" dirty="0" err="1"/>
              <a:t>Gillberg’s</a:t>
            </a:r>
            <a:r>
              <a:rPr lang="en-GB" sz="2400" dirty="0"/>
              <a:t> (&amp; others’) work:</a:t>
            </a:r>
          </a:p>
          <a:p>
            <a:r>
              <a:rPr lang="en-GB" sz="2400" dirty="0"/>
              <a:t>What (and whom) is academic knowledge </a:t>
            </a:r>
            <a:r>
              <a:rPr lang="en-GB" sz="2400" i="1" dirty="0"/>
              <a:t>for?</a:t>
            </a:r>
          </a:p>
          <a:p>
            <a:r>
              <a:rPr lang="en-GB" sz="2400" dirty="0"/>
              <a:t>How far can disability research be a resource for activism?</a:t>
            </a:r>
          </a:p>
        </p:txBody>
      </p:sp>
      <p:sp>
        <p:nvSpPr>
          <p:cNvPr id="4" name="Slide Number Placeholder 3"/>
          <p:cNvSpPr>
            <a:spLocks noGrp="1"/>
          </p:cNvSpPr>
          <p:nvPr>
            <p:ph type="sldNum" sz="quarter" idx="5"/>
          </p:nvPr>
        </p:nvSpPr>
        <p:spPr/>
        <p:txBody>
          <a:bodyPr/>
          <a:lstStyle/>
          <a:p>
            <a:fld id="{115B8457-FCFD-664E-9093-62D7616CA15B}" type="slidenum">
              <a:rPr lang="en-US" smtClean="0"/>
              <a:t>4</a:t>
            </a:fld>
            <a:endParaRPr lang="en-US"/>
          </a:p>
        </p:txBody>
      </p:sp>
    </p:spTree>
    <p:extLst>
      <p:ext uri="{BB962C8B-B14F-4D97-AF65-F5344CB8AC3E}">
        <p14:creationId xmlns:p14="http://schemas.microsoft.com/office/powerpoint/2010/main" val="1199655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5B8457-FCFD-664E-9093-62D7616CA15B}" type="slidenum">
              <a:rPr lang="en-US" smtClean="0"/>
              <a:t>5</a:t>
            </a:fld>
            <a:endParaRPr lang="en-US"/>
          </a:p>
        </p:txBody>
      </p:sp>
    </p:spTree>
    <p:extLst>
      <p:ext uri="{BB962C8B-B14F-4D97-AF65-F5344CB8AC3E}">
        <p14:creationId xmlns:p14="http://schemas.microsoft.com/office/powerpoint/2010/main" val="3339330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Disabled Christian Fiona MacMillan writes that disabled people have been seen in the churches as “objects for pastoral attention” rather than “agents for change.”</a:t>
            </a:r>
          </a:p>
          <a:p>
            <a:pPr marL="342900" indent="-342900">
              <a:lnSpc>
                <a:spcPct val="110000"/>
              </a:lnSpc>
              <a:spcBef>
                <a:spcPts val="600"/>
              </a:spcBef>
              <a:buClr>
                <a:schemeClr val="accent1"/>
              </a:buClr>
              <a:buFont typeface="Arial" panose="020B0604020202020204" pitchFamily="34" charset="0"/>
              <a:buChar char="•"/>
            </a:pPr>
            <a:r>
              <a:rPr lang="en-US" sz="1200" dirty="0"/>
              <a:t>Gap in research on religion in disability studies (Creamer, Lewis)</a:t>
            </a:r>
          </a:p>
          <a:p>
            <a:pPr marL="342900" indent="-342900">
              <a:lnSpc>
                <a:spcPct val="110000"/>
              </a:lnSpc>
              <a:spcBef>
                <a:spcPts val="600"/>
              </a:spcBef>
              <a:buClr>
                <a:schemeClr val="accent1"/>
              </a:buClr>
              <a:buFont typeface="Arial" panose="020B0604020202020204" pitchFamily="34" charset="0"/>
              <a:buChar char="•"/>
            </a:pPr>
            <a:r>
              <a:rPr lang="en-US" sz="1200" dirty="0"/>
              <a:t>Theology by non-disabled people, about disability</a:t>
            </a:r>
          </a:p>
          <a:p>
            <a:pPr marL="342900" indent="-342900">
              <a:lnSpc>
                <a:spcPct val="110000"/>
              </a:lnSpc>
              <a:spcBef>
                <a:spcPts val="600"/>
              </a:spcBef>
              <a:buClr>
                <a:schemeClr val="accent1"/>
              </a:buClr>
              <a:buFont typeface="Arial" panose="020B0604020202020204" pitchFamily="34" charset="0"/>
              <a:buChar char="•"/>
            </a:pPr>
            <a:r>
              <a:rPr lang="en-US" sz="1200" dirty="0"/>
              <a:t>Disabled people’s embodied perspectives often missing from the theology about us</a:t>
            </a:r>
            <a:endParaRPr lang="en-US" dirty="0"/>
          </a:p>
          <a:p>
            <a:r>
              <a:rPr lang="en-US" dirty="0"/>
              <a:t>This context of epistemic injustice led me to start to </a:t>
            </a:r>
            <a:r>
              <a:rPr lang="en-US" dirty="0" err="1"/>
              <a:t>theorise</a:t>
            </a:r>
            <a:r>
              <a:rPr lang="en-US" dirty="0"/>
              <a:t> about one thing and conceptualize another:</a:t>
            </a:r>
          </a:p>
          <a:p>
            <a:pPr marL="342900" indent="-342900">
              <a:lnSpc>
                <a:spcPct val="110000"/>
              </a:lnSpc>
              <a:buFont typeface="Arial" panose="020B0604020202020204" pitchFamily="34" charset="0"/>
              <a:buChar char="•"/>
            </a:pPr>
            <a:r>
              <a:rPr lang="en-US" sz="1200" dirty="0"/>
              <a:t>Pastoral power in churches (</a:t>
            </a:r>
            <a:r>
              <a:rPr lang="en-US" sz="1200" dirty="0" err="1"/>
              <a:t>foucaldian</a:t>
            </a:r>
            <a:r>
              <a:rPr lang="en-US" sz="1200" dirty="0"/>
              <a:t> terms)</a:t>
            </a:r>
          </a:p>
          <a:p>
            <a:pPr marL="342900" indent="-342900">
              <a:lnSpc>
                <a:spcPct val="110000"/>
              </a:lnSpc>
              <a:buFont typeface="Arial" panose="020B0604020202020204" pitchFamily="34" charset="0"/>
              <a:buChar char="•"/>
            </a:pPr>
            <a:r>
              <a:rPr lang="en-US" sz="1200" dirty="0"/>
              <a:t>There was a sense of silence and silencing around disability and churches</a:t>
            </a:r>
          </a:p>
          <a:p>
            <a:pPr marL="342900" indent="-342900">
              <a:lnSpc>
                <a:spcPct val="110000"/>
              </a:lnSpc>
              <a:buFont typeface="Arial" panose="020B0604020202020204" pitchFamily="34" charset="0"/>
              <a:buChar char="•"/>
            </a:pPr>
            <a:r>
              <a:rPr lang="en-US" sz="1200" dirty="0"/>
              <a:t>Disabled people as </a:t>
            </a:r>
            <a:r>
              <a:rPr lang="en-US" sz="1200" i="1" dirty="0"/>
              <a:t>knowers</a:t>
            </a:r>
            <a:r>
              <a:rPr lang="en-US" sz="1200" dirty="0"/>
              <a:t> &amp; </a:t>
            </a:r>
            <a:r>
              <a:rPr lang="en-US" sz="1200" i="1" dirty="0"/>
              <a:t>theologians</a:t>
            </a:r>
            <a:endParaRPr lang="en-US" dirty="0"/>
          </a:p>
          <a:p>
            <a:r>
              <a:rPr lang="en-US" dirty="0"/>
              <a:t>How could my research not just avoid harm, of the kind that MacMillan is talking about here, but be a benefit to disabled Christians and their activism in resistance against epistemic injustice in their churches? Especially when disabled people in this context were so disempowered, with no disabled-led activist movement to speak of in churches when I began this research, and silencing and silence in theology. Very little research in sociology of religion or religious studies. No research in disability studies. Few disabled Christians’ stories were being heard.</a:t>
            </a:r>
          </a:p>
          <a:p>
            <a:r>
              <a:rPr lang="en-US" dirty="0"/>
              <a:t>- RECIPROCITY in research became important to my work</a:t>
            </a:r>
          </a:p>
        </p:txBody>
      </p:sp>
      <p:sp>
        <p:nvSpPr>
          <p:cNvPr id="4" name="Slide Number Placeholder 3"/>
          <p:cNvSpPr>
            <a:spLocks noGrp="1"/>
          </p:cNvSpPr>
          <p:nvPr>
            <p:ph type="sldNum" sz="quarter" idx="5"/>
          </p:nvPr>
        </p:nvSpPr>
        <p:spPr/>
        <p:txBody>
          <a:bodyPr/>
          <a:lstStyle/>
          <a:p>
            <a:fld id="{115B8457-FCFD-664E-9093-62D7616CA15B}" type="slidenum">
              <a:rPr lang="en-US" smtClean="0"/>
              <a:t>6</a:t>
            </a:fld>
            <a:endParaRPr lang="en-US"/>
          </a:p>
        </p:txBody>
      </p:sp>
    </p:spTree>
    <p:extLst>
      <p:ext uri="{BB962C8B-B14F-4D97-AF65-F5344CB8AC3E}">
        <p14:creationId xmlns:p14="http://schemas.microsoft.com/office/powerpoint/2010/main" val="3157249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started this research, no disability movement to speak of in the churches, other than a few engaged individuals. And they had very few resources for activism or fighting for change. They weren't hearing the stories of other disabled people, so many felt very isolated, and they often weren't able to access theology about themselves or participate in that conversation.</a:t>
            </a:r>
          </a:p>
          <a:p>
            <a:r>
              <a:rPr lang="en-US" dirty="0"/>
              <a:t>Participants were engaging in activism for transformation of churches in the face of epistemic injustice.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 me tell you about just two examples.    </a:t>
            </a:r>
          </a:p>
          <a:p>
            <a:r>
              <a:rPr lang="en-US" dirty="0"/>
              <a:t>Brianna… quote…</a:t>
            </a:r>
          </a:p>
          <a:p>
            <a:pPr>
              <a:buFontTx/>
              <a:buChar char="-"/>
            </a:pPr>
            <a:r>
              <a:rPr lang="en-US" dirty="0"/>
              <a:t>"Selfish &amp; needy" </a:t>
            </a:r>
          </a:p>
          <a:p>
            <a:pPr>
              <a:buFontTx/>
              <a:buChar char="-"/>
            </a:pPr>
            <a:r>
              <a:rPr lang="en-US" dirty="0"/>
              <a:t>Forcibly moved and kicked in her wheelchair</a:t>
            </a:r>
          </a:p>
          <a:p>
            <a:pPr>
              <a:buFontTx/>
              <a:buChar char="-"/>
            </a:pPr>
            <a:r>
              <a:rPr lang="en-US" dirty="0"/>
              <a:t>Told she was ‘in the way’</a:t>
            </a:r>
          </a:p>
          <a:p>
            <a:pPr>
              <a:buFontTx/>
              <a:buChar char="-"/>
            </a:pPr>
            <a:r>
              <a:rPr lang="en-US" dirty="0"/>
              <a:t>Self-policed her affective responses</a:t>
            </a:r>
          </a:p>
        </p:txBody>
      </p:sp>
      <p:sp>
        <p:nvSpPr>
          <p:cNvPr id="4" name="Slide Number Placeholder 3"/>
          <p:cNvSpPr>
            <a:spLocks noGrp="1"/>
          </p:cNvSpPr>
          <p:nvPr>
            <p:ph type="sldNum" sz="quarter" idx="5"/>
          </p:nvPr>
        </p:nvSpPr>
        <p:spPr/>
        <p:txBody>
          <a:bodyPr/>
          <a:lstStyle/>
          <a:p>
            <a:fld id="{115B8457-FCFD-664E-9093-62D7616CA15B}" type="slidenum">
              <a:rPr lang="en-US" smtClean="0"/>
              <a:t>7</a:t>
            </a:fld>
            <a:endParaRPr lang="en-US"/>
          </a:p>
        </p:txBody>
      </p:sp>
    </p:spTree>
    <p:extLst>
      <p:ext uri="{BB962C8B-B14F-4D97-AF65-F5344CB8AC3E}">
        <p14:creationId xmlns:p14="http://schemas.microsoft.com/office/powerpoint/2010/main" val="1027625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Jemma is blind and neurodivergent, and she attends an unaffiliated evangelical church. She participated through writing and email exchanges.</a:t>
            </a:r>
          </a:p>
          <a:p>
            <a:r>
              <a:rPr lang="en-US" dirty="0"/>
              <a:t>Jemma was taking theology courses – they weren’t particularly accessible to her, but she was ploughing on, because she wanted to contribute to the theological conversation on disability. That’s what she felt would lead to change.</a:t>
            </a:r>
          </a:p>
        </p:txBody>
      </p:sp>
      <p:sp>
        <p:nvSpPr>
          <p:cNvPr id="4" name="Slide Number Placeholder 3"/>
          <p:cNvSpPr>
            <a:spLocks noGrp="1"/>
          </p:cNvSpPr>
          <p:nvPr>
            <p:ph type="sldNum" sz="quarter" idx="5"/>
          </p:nvPr>
        </p:nvSpPr>
        <p:spPr/>
        <p:txBody>
          <a:bodyPr/>
          <a:lstStyle/>
          <a:p>
            <a:fld id="{115B8457-FCFD-664E-9093-62D7616CA15B}" type="slidenum">
              <a:rPr lang="en-US" smtClean="0"/>
              <a:t>8</a:t>
            </a:fld>
            <a:endParaRPr lang="en-US"/>
          </a:p>
        </p:txBody>
      </p:sp>
    </p:spTree>
    <p:extLst>
      <p:ext uri="{BB962C8B-B14F-4D97-AF65-F5344CB8AC3E}">
        <p14:creationId xmlns:p14="http://schemas.microsoft.com/office/powerpoint/2010/main" val="2080393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a:t>
            </a:r>
          </a:p>
          <a:p>
            <a:pPr>
              <a:lnSpc>
                <a:spcPct val="100000"/>
              </a:lnSpc>
            </a:pPr>
            <a:r>
              <a:rPr lang="en-US" sz="1200" dirty="0"/>
              <a:t>Were often aware of gaps in critical research on disability and religion</a:t>
            </a:r>
          </a:p>
          <a:p>
            <a:pPr>
              <a:lnSpc>
                <a:spcPct val="100000"/>
              </a:lnSpc>
            </a:pPr>
            <a:r>
              <a:rPr lang="en-US" sz="1200" dirty="0"/>
              <a:t>…and the dominance of non-disabled perspectives in theology of disability</a:t>
            </a:r>
          </a:p>
          <a:p>
            <a:pPr>
              <a:lnSpc>
                <a:spcPct val="100000"/>
              </a:lnSpc>
            </a:pPr>
            <a:r>
              <a:rPr lang="en-US" sz="1200" dirty="0"/>
              <a:t>Had rarely been able to find theology and teaching that reflected their lived experience – stories that </a:t>
            </a:r>
            <a:r>
              <a:rPr lang="en-US" sz="1200" dirty="0" err="1"/>
              <a:t>centred</a:t>
            </a:r>
            <a:r>
              <a:rPr lang="en-US" sz="1200" dirty="0"/>
              <a:t> disabled Christian voices</a:t>
            </a:r>
          </a:p>
          <a:p>
            <a:pPr>
              <a:lnSpc>
                <a:spcPct val="100000"/>
              </a:lnSpc>
            </a:pPr>
            <a:r>
              <a:rPr lang="en-US" sz="1200" dirty="0"/>
              <a:t>Often lacked the spiritual (and other) capital to participate in the theological conversation</a:t>
            </a:r>
          </a:p>
          <a:p>
            <a:pPr>
              <a:lnSpc>
                <a:spcPct val="100000"/>
              </a:lnSpc>
            </a:pPr>
            <a:r>
              <a:rPr lang="en-US" sz="1200" dirty="0"/>
              <a:t>Were engaging in activism, resistance &amp; lived theology, individually and (especially later) in groups</a:t>
            </a:r>
          </a:p>
          <a:p>
            <a:r>
              <a:rPr lang="en-US" dirty="0"/>
              <a:t>(Some were very isolated – one talked about being “the only one” in her situation – these participants often seeking what RGT calls an “imagined community” of other disabled people, through reading stories like theirs in books and hearing them in teaching in churches.)</a:t>
            </a:r>
          </a:p>
        </p:txBody>
      </p:sp>
      <p:sp>
        <p:nvSpPr>
          <p:cNvPr id="4" name="Slide Number Placeholder 3"/>
          <p:cNvSpPr>
            <a:spLocks noGrp="1"/>
          </p:cNvSpPr>
          <p:nvPr>
            <p:ph type="sldNum" sz="quarter" idx="5"/>
          </p:nvPr>
        </p:nvSpPr>
        <p:spPr/>
        <p:txBody>
          <a:bodyPr/>
          <a:lstStyle/>
          <a:p>
            <a:fld id="{115B8457-FCFD-664E-9093-62D7616CA15B}" type="slidenum">
              <a:rPr lang="en-US" smtClean="0"/>
              <a:t>9</a:t>
            </a:fld>
            <a:endParaRPr lang="en-US"/>
          </a:p>
        </p:txBody>
      </p:sp>
    </p:spTree>
    <p:extLst>
      <p:ext uri="{BB962C8B-B14F-4D97-AF65-F5344CB8AC3E}">
        <p14:creationId xmlns:p14="http://schemas.microsoft.com/office/powerpoint/2010/main" val="3852185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GB"/>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9/3/24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p:bg>
      <p:bgPr>
        <a:solidFill>
          <a:schemeClr val="bg2"/>
        </a:solidFill>
        <a:effectLst/>
      </p:bgPr>
    </p:bg>
    <p:spTree>
      <p:nvGrpSpPr>
        <p:cNvPr id="1" name=""/>
        <p:cNvGrpSpPr/>
        <p:nvPr/>
      </p:nvGrpSpPr>
      <p:grpSpPr>
        <a:xfrm>
          <a:off x="0" y="0"/>
          <a:ext cx="0" cy="0"/>
          <a:chOff x="0" y="0"/>
          <a:chExt cx="0" cy="0"/>
        </a:xfrm>
      </p:grpSpPr>
      <p:grpSp>
        <p:nvGrpSpPr>
          <p:cNvPr id="22" name="Bottom Right">
            <a:extLst>
              <a:ext uri="{FF2B5EF4-FFF2-40B4-BE49-F238E27FC236}">
                <a16:creationId xmlns:a16="http://schemas.microsoft.com/office/drawing/2014/main" id="{B023FEDE-FD35-413E-A6E6-2F36BD0D10BA}"/>
              </a:ext>
              <a:ext uri="{C183D7F6-B498-43B3-948B-1728B52AA6E4}">
                <adec:decorative xmlns:adec="http://schemas.microsoft.com/office/drawing/2017/decorative" val="1"/>
              </a:ext>
            </a:extLst>
          </p:cNvPr>
          <p:cNvGrpSpPr/>
          <p:nvPr userDrawn="1"/>
        </p:nvGrpSpPr>
        <p:grpSpPr>
          <a:xfrm>
            <a:off x="7974976" y="3278144"/>
            <a:ext cx="4211600" cy="3581399"/>
            <a:chOff x="7980400" y="3276601"/>
            <a:chExt cx="4211600" cy="3581399"/>
          </a:xfrm>
        </p:grpSpPr>
        <p:grpSp>
          <p:nvGrpSpPr>
            <p:cNvPr id="23" name="Graphic 157">
              <a:extLst>
                <a:ext uri="{FF2B5EF4-FFF2-40B4-BE49-F238E27FC236}">
                  <a16:creationId xmlns:a16="http://schemas.microsoft.com/office/drawing/2014/main" id="{F296456E-2618-4FC5-BBF1-98139316B9A8}"/>
                </a:ext>
                <a:ext uri="{C183D7F6-B498-43B3-948B-1728B52AA6E4}">
                  <adec:decorative xmlns:adec="http://schemas.microsoft.com/office/drawing/2017/decorative" val="1"/>
                </a:ext>
              </a:extLst>
            </p:cNvPr>
            <p:cNvGrpSpPr/>
            <p:nvPr/>
          </p:nvGrpSpPr>
          <p:grpSpPr>
            <a:xfrm>
              <a:off x="8662740" y="3276601"/>
              <a:ext cx="3529260" cy="3581397"/>
              <a:chOff x="4114800" y="1423987"/>
              <a:chExt cx="3961542" cy="4007547"/>
            </a:xfrm>
            <a:noFill/>
          </p:grpSpPr>
          <p:sp>
            <p:nvSpPr>
              <p:cNvPr id="25" name="Freeform: Shape 24">
                <a:extLst>
                  <a:ext uri="{FF2B5EF4-FFF2-40B4-BE49-F238E27FC236}">
                    <a16:creationId xmlns:a16="http://schemas.microsoft.com/office/drawing/2014/main" id="{7BF8EDC0-C078-4225-BC74-92C170331E3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6" name="Freeform: Shape 25">
                <a:extLst>
                  <a:ext uri="{FF2B5EF4-FFF2-40B4-BE49-F238E27FC236}">
                    <a16:creationId xmlns:a16="http://schemas.microsoft.com/office/drawing/2014/main" id="{CD11E24B-6171-4BA5-9124-771EEDEA4B01}"/>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27" name="Freeform: Shape 26">
                <a:extLst>
                  <a:ext uri="{FF2B5EF4-FFF2-40B4-BE49-F238E27FC236}">
                    <a16:creationId xmlns:a16="http://schemas.microsoft.com/office/drawing/2014/main" id="{C6B79974-93CA-440A-90D6-341091F806E7}"/>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1" name="Freeform: Shape 30">
                <a:extLst>
                  <a:ext uri="{FF2B5EF4-FFF2-40B4-BE49-F238E27FC236}">
                    <a16:creationId xmlns:a16="http://schemas.microsoft.com/office/drawing/2014/main" id="{DC593E8A-F480-4181-9BFA-78603CBA776D}"/>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2" name="Freeform: Shape 31">
                <a:extLst>
                  <a:ext uri="{FF2B5EF4-FFF2-40B4-BE49-F238E27FC236}">
                    <a16:creationId xmlns:a16="http://schemas.microsoft.com/office/drawing/2014/main" id="{73032549-12BB-4057-B2CF-E2C2F6B5ABE5}"/>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3" name="Freeform: Shape 32">
                <a:extLst>
                  <a:ext uri="{FF2B5EF4-FFF2-40B4-BE49-F238E27FC236}">
                    <a16:creationId xmlns:a16="http://schemas.microsoft.com/office/drawing/2014/main" id="{73798276-B98D-42F7-AF59-B30CDDB4C987}"/>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37" name="Freeform: Shape 36">
                <a:extLst>
                  <a:ext uri="{FF2B5EF4-FFF2-40B4-BE49-F238E27FC236}">
                    <a16:creationId xmlns:a16="http://schemas.microsoft.com/office/drawing/2014/main" id="{E548A05F-8BF4-489F-9169-CDD749ADB38E}"/>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24" name="Freeform: Shape 23">
              <a:extLst>
                <a:ext uri="{FF2B5EF4-FFF2-40B4-BE49-F238E27FC236}">
                  <a16:creationId xmlns:a16="http://schemas.microsoft.com/office/drawing/2014/main" id="{0987E2E0-CC03-4A51-9ADC-3A8F0F814601}"/>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4" name="Top left">
            <a:extLst>
              <a:ext uri="{FF2B5EF4-FFF2-40B4-BE49-F238E27FC236}">
                <a16:creationId xmlns:a16="http://schemas.microsoft.com/office/drawing/2014/main" id="{F971CDD8-150B-43CA-B0B4-453E99E546ED}"/>
              </a:ext>
              <a:ext uri="{C183D7F6-B498-43B3-948B-1728B52AA6E4}">
                <adec:decorative xmlns:adec="http://schemas.microsoft.com/office/drawing/2017/decorative" val="1"/>
              </a:ext>
            </a:extLst>
          </p:cNvPr>
          <p:cNvGrpSpPr/>
          <p:nvPr userDrawn="1"/>
        </p:nvGrpSpPr>
        <p:grpSpPr>
          <a:xfrm>
            <a:off x="5425" y="-1543"/>
            <a:ext cx="2198951" cy="3349518"/>
            <a:chOff x="10849" y="-3086"/>
            <a:chExt cx="2198951" cy="3349518"/>
          </a:xfrm>
        </p:grpSpPr>
        <p:sp>
          <p:nvSpPr>
            <p:cNvPr id="5" name="Freeform: Shape 4">
              <a:extLst>
                <a:ext uri="{FF2B5EF4-FFF2-40B4-BE49-F238E27FC236}">
                  <a16:creationId xmlns:a16="http://schemas.microsoft.com/office/drawing/2014/main" id="{83FB31C0-83A2-4CA9-9E10-759376BB8FA0}"/>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6" name="Freeform: Shape 5">
              <a:extLst>
                <a:ext uri="{FF2B5EF4-FFF2-40B4-BE49-F238E27FC236}">
                  <a16:creationId xmlns:a16="http://schemas.microsoft.com/office/drawing/2014/main" id="{F7AD3F4D-9E8E-4CDB-8839-1190B87F504B}"/>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Freeform: Shape 6">
              <a:extLst>
                <a:ext uri="{FF2B5EF4-FFF2-40B4-BE49-F238E27FC236}">
                  <a16:creationId xmlns:a16="http://schemas.microsoft.com/office/drawing/2014/main" id="{1C05B4CB-A75C-4E77-9C9C-E85054415485}"/>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8" name="Freeform: Shape 7">
              <a:extLst>
                <a:ext uri="{FF2B5EF4-FFF2-40B4-BE49-F238E27FC236}">
                  <a16:creationId xmlns:a16="http://schemas.microsoft.com/office/drawing/2014/main" id="{E6F2C58A-0001-4403-961A-8D72894A87EB}"/>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8">
              <a:extLst>
                <a:ext uri="{FF2B5EF4-FFF2-40B4-BE49-F238E27FC236}">
                  <a16:creationId xmlns:a16="http://schemas.microsoft.com/office/drawing/2014/main" id="{A9666267-BD43-43DF-B0BB-96735BF82B20}"/>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Shape 9">
              <a:extLst>
                <a:ext uri="{FF2B5EF4-FFF2-40B4-BE49-F238E27FC236}">
                  <a16:creationId xmlns:a16="http://schemas.microsoft.com/office/drawing/2014/main" id="{B7B6C40E-1E26-456A-98BF-FD02DE25BBBF}"/>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10">
              <a:extLst>
                <a:ext uri="{FF2B5EF4-FFF2-40B4-BE49-F238E27FC236}">
                  <a16:creationId xmlns:a16="http://schemas.microsoft.com/office/drawing/2014/main" id="{9E9DD0F3-80C9-4BAD-BE68-DF9B78B367FC}"/>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11">
              <a:extLst>
                <a:ext uri="{FF2B5EF4-FFF2-40B4-BE49-F238E27FC236}">
                  <a16:creationId xmlns:a16="http://schemas.microsoft.com/office/drawing/2014/main" id="{1D374254-F113-4FB1-A938-2CBE5B375587}"/>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itle 1">
            <a:extLst>
              <a:ext uri="{FF2B5EF4-FFF2-40B4-BE49-F238E27FC236}">
                <a16:creationId xmlns:a16="http://schemas.microsoft.com/office/drawing/2014/main" id="{2C91688C-CA2F-423F-87BC-5CF5F4A66AD4}"/>
              </a:ext>
            </a:extLst>
          </p:cNvPr>
          <p:cNvSpPr>
            <a:spLocks noGrp="1"/>
          </p:cNvSpPr>
          <p:nvPr>
            <p:ph type="ctrTitle"/>
          </p:nvPr>
        </p:nvSpPr>
        <p:spPr>
          <a:xfrm>
            <a:off x="1005653" y="744909"/>
            <a:ext cx="5581561" cy="3155419"/>
          </a:xfrm>
          <a:prstGeom prst="rect">
            <a:avLst/>
          </a:prstGeom>
        </p:spPr>
        <p:txBody>
          <a:bodyPr anchor="b">
            <a:normAutofit/>
          </a:bodyPr>
          <a:lstStyle/>
          <a:p>
            <a:pPr algn="l"/>
            <a:endParaRPr lang="en-US" sz="5400" dirty="0">
              <a:cs typeface="Posterama" panose="020B0504020200020000" pitchFamily="34" charset="0"/>
            </a:endParaRPr>
          </a:p>
        </p:txBody>
      </p:sp>
      <p:grpSp>
        <p:nvGrpSpPr>
          <p:cNvPr id="28" name="Cross">
            <a:extLst>
              <a:ext uri="{FF2B5EF4-FFF2-40B4-BE49-F238E27FC236}">
                <a16:creationId xmlns:a16="http://schemas.microsoft.com/office/drawing/2014/main" id="{DE90EA9D-D33A-4461-8A51-988087AEC6AA}"/>
              </a:ext>
              <a:ext uri="{C183D7F6-B498-43B3-948B-1728B52AA6E4}">
                <adec:decorative xmlns:adec="http://schemas.microsoft.com/office/drawing/2017/decorative" val="1"/>
              </a:ext>
            </a:extLst>
          </p:cNvPr>
          <p:cNvGrpSpPr/>
          <p:nvPr userDrawn="1"/>
        </p:nvGrpSpPr>
        <p:grpSpPr>
          <a:xfrm>
            <a:off x="7948013" y="3330979"/>
            <a:ext cx="118872" cy="118872"/>
            <a:chOff x="1175347" y="3733800"/>
            <a:chExt cx="118872" cy="118872"/>
          </a:xfrm>
        </p:grpSpPr>
        <p:cxnSp>
          <p:nvCxnSpPr>
            <p:cNvPr id="29" name="Straight Connector 28">
              <a:extLst>
                <a:ext uri="{FF2B5EF4-FFF2-40B4-BE49-F238E27FC236}">
                  <a16:creationId xmlns:a16="http://schemas.microsoft.com/office/drawing/2014/main" id="{F7119486-F5DF-4CAA-A71E-2861F2CBECF7}"/>
                </a:ext>
              </a:extLst>
            </p:cNvPr>
            <p:cNvCxnSpPr>
              <a:cxnSpLocks/>
            </p:cNvCxnSpPr>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2C858657-F484-4466-8AFB-7FAD2E65B72F}"/>
                </a:ext>
              </a:extLst>
            </p:cNvPr>
            <p:cNvCxnSpPr>
              <a:cxnSpLocks/>
            </p:cNvCxnSpPr>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
        <p:nvSpPr>
          <p:cNvPr id="39" name="Text Placeholder 37">
            <a:extLst>
              <a:ext uri="{FF2B5EF4-FFF2-40B4-BE49-F238E27FC236}">
                <a16:creationId xmlns:a16="http://schemas.microsoft.com/office/drawing/2014/main" id="{98D12C8B-CC26-42CF-A68C-CF06CCA79DB0}"/>
              </a:ext>
            </a:extLst>
          </p:cNvPr>
          <p:cNvSpPr>
            <a:spLocks noGrp="1"/>
          </p:cNvSpPr>
          <p:nvPr>
            <p:ph type="body" sz="quarter" idx="13" hasCustomPrompt="1"/>
          </p:nvPr>
        </p:nvSpPr>
        <p:spPr>
          <a:xfrm>
            <a:off x="1012825" y="4075113"/>
            <a:ext cx="5581650" cy="2054225"/>
          </a:xfrm>
          <a:prstGeom prst="rect">
            <a:avLst/>
          </a:prstGeom>
        </p:spPr>
        <p:txBody>
          <a:bodyPr/>
          <a:lstStyle>
            <a:lvl1pPr marL="0" indent="0">
              <a:buNone/>
              <a:defRPr/>
            </a:lvl1pPr>
          </a:lstStyle>
          <a:p>
            <a:pPr lvl="0"/>
            <a:r>
              <a:rPr lang="en-US" dirty="0"/>
              <a:t>Click to add subtitle</a:t>
            </a:r>
          </a:p>
        </p:txBody>
      </p:sp>
      <p:sp>
        <p:nvSpPr>
          <p:cNvPr id="42" name="Picture Placeholder 41">
            <a:extLst>
              <a:ext uri="{FF2B5EF4-FFF2-40B4-BE49-F238E27FC236}">
                <a16:creationId xmlns:a16="http://schemas.microsoft.com/office/drawing/2014/main" id="{E3C5E9AD-97DA-438E-9830-992F9CA586B4}"/>
              </a:ext>
            </a:extLst>
          </p:cNvPr>
          <p:cNvSpPr>
            <a:spLocks noGrp="1"/>
          </p:cNvSpPr>
          <p:nvPr>
            <p:ph type="pic" sz="quarter" idx="14" hasCustomPrompt="1"/>
          </p:nvPr>
        </p:nvSpPr>
        <p:spPr>
          <a:xfrm>
            <a:off x="6632018" y="920426"/>
            <a:ext cx="2478719" cy="4957437"/>
          </a:xfrm>
          <a:custGeom>
            <a:avLst/>
            <a:gdLst>
              <a:gd name="connsiteX0" fmla="*/ 2478719 w 2478719"/>
              <a:gd name="connsiteY0" fmla="*/ 0 h 4957437"/>
              <a:gd name="connsiteX1" fmla="*/ 2478719 w 2478719"/>
              <a:gd name="connsiteY1" fmla="*/ 4957437 h 4957437"/>
              <a:gd name="connsiteX2" fmla="*/ 0 w 2478719"/>
              <a:gd name="connsiteY2" fmla="*/ 2478719 h 4957437"/>
              <a:gd name="connsiteX3" fmla="*/ 2478719 w 2478719"/>
              <a:gd name="connsiteY3" fmla="*/ 0 h 4957437"/>
            </a:gdLst>
            <a:ahLst/>
            <a:cxnLst>
              <a:cxn ang="0">
                <a:pos x="connsiteX0" y="connsiteY0"/>
              </a:cxn>
              <a:cxn ang="0">
                <a:pos x="connsiteX1" y="connsiteY1"/>
              </a:cxn>
              <a:cxn ang="0">
                <a:pos x="connsiteX2" y="connsiteY2"/>
              </a:cxn>
              <a:cxn ang="0">
                <a:pos x="connsiteX3" y="connsiteY3"/>
              </a:cxn>
            </a:cxnLst>
            <a:rect l="l" t="t" r="r" b="b"/>
            <a:pathLst>
              <a:path w="2478719" h="4957437">
                <a:moveTo>
                  <a:pt x="2478719" y="0"/>
                </a:moveTo>
                <a:lnTo>
                  <a:pt x="2478719" y="4957437"/>
                </a:lnTo>
                <a:cubicBezTo>
                  <a:pt x="1109777" y="4957437"/>
                  <a:pt x="0" y="3847661"/>
                  <a:pt x="0" y="2478719"/>
                </a:cubicBezTo>
                <a:cubicBezTo>
                  <a:pt x="0" y="1109777"/>
                  <a:pt x="1109777" y="0"/>
                  <a:pt x="2478719" y="0"/>
                </a:cubicBezTo>
                <a:close/>
              </a:path>
            </a:pathLst>
          </a:custGeom>
        </p:spPr>
        <p:txBody>
          <a:bodyPr wrap="square" anchor="ctr">
            <a:noAutofit/>
          </a:bodyPr>
          <a:lstStyle>
            <a:lvl1pPr marL="0" indent="0" algn="ctr">
              <a:buNone/>
              <a:defRPr sz="2000"/>
            </a:lvl1pPr>
          </a:lstStyle>
          <a:p>
            <a:r>
              <a:rPr lang="en-US" dirty="0"/>
              <a:t>Click to add photo</a:t>
            </a:r>
          </a:p>
        </p:txBody>
      </p:sp>
      <p:sp>
        <p:nvSpPr>
          <p:cNvPr id="45" name="Picture Placeholder 44">
            <a:extLst>
              <a:ext uri="{FF2B5EF4-FFF2-40B4-BE49-F238E27FC236}">
                <a16:creationId xmlns:a16="http://schemas.microsoft.com/office/drawing/2014/main" id="{29CDCB5D-3CB9-4A05-9109-F46C1FEB08B2}"/>
              </a:ext>
            </a:extLst>
          </p:cNvPr>
          <p:cNvSpPr>
            <a:spLocks noGrp="1"/>
          </p:cNvSpPr>
          <p:nvPr>
            <p:ph type="pic" sz="quarter" idx="15" hasCustomPrompt="1"/>
          </p:nvPr>
        </p:nvSpPr>
        <p:spPr>
          <a:xfrm>
            <a:off x="9244935" y="920815"/>
            <a:ext cx="2410165" cy="2410165"/>
          </a:xfrm>
          <a:custGeom>
            <a:avLst/>
            <a:gdLst>
              <a:gd name="connsiteX0" fmla="*/ 0 w 2410165"/>
              <a:gd name="connsiteY0" fmla="*/ 0 h 2410165"/>
              <a:gd name="connsiteX1" fmla="*/ 2410165 w 2410165"/>
              <a:gd name="connsiteY1" fmla="*/ 2410165 h 2410165"/>
              <a:gd name="connsiteX2" fmla="*/ 0 w 2410165"/>
              <a:gd name="connsiteY2" fmla="*/ 2410165 h 2410165"/>
            </a:gdLst>
            <a:ahLst/>
            <a:cxnLst>
              <a:cxn ang="0">
                <a:pos x="connsiteX0" y="connsiteY0"/>
              </a:cxn>
              <a:cxn ang="0">
                <a:pos x="connsiteX1" y="connsiteY1"/>
              </a:cxn>
              <a:cxn ang="0">
                <a:pos x="connsiteX2" y="connsiteY2"/>
              </a:cxn>
            </a:cxnLst>
            <a:rect l="l" t="t" r="r" b="b"/>
            <a:pathLst>
              <a:path w="2410165" h="2410165">
                <a:moveTo>
                  <a:pt x="0" y="0"/>
                </a:moveTo>
                <a:cubicBezTo>
                  <a:pt x="1331082" y="0"/>
                  <a:pt x="2410165" y="1079083"/>
                  <a:pt x="2410165" y="2410165"/>
                </a:cubicBezTo>
                <a:lnTo>
                  <a:pt x="0" y="2410165"/>
                </a:lnTo>
                <a:close/>
              </a:path>
            </a:pathLst>
          </a:custGeom>
        </p:spPr>
        <p:txBody>
          <a:bodyPr wrap="square" anchor="b">
            <a:noAutofit/>
          </a:bodyPr>
          <a:lstStyle>
            <a:lvl1pPr marL="0" indent="0" algn="ctr">
              <a:buNone/>
              <a:defRPr sz="2000"/>
            </a:lvl1pPr>
          </a:lstStyle>
          <a:p>
            <a:r>
              <a:rPr lang="en-US" dirty="0"/>
              <a:t>Click to</a:t>
            </a:r>
          </a:p>
          <a:p>
            <a:r>
              <a:rPr lang="en-US" dirty="0"/>
              <a:t>add photo</a:t>
            </a:r>
          </a:p>
        </p:txBody>
      </p:sp>
      <p:sp>
        <p:nvSpPr>
          <p:cNvPr id="48" name="Picture Placeholder 47">
            <a:extLst>
              <a:ext uri="{FF2B5EF4-FFF2-40B4-BE49-F238E27FC236}">
                <a16:creationId xmlns:a16="http://schemas.microsoft.com/office/drawing/2014/main" id="{C1949CC4-76B8-4D86-AF8E-6201557DC29D}"/>
              </a:ext>
            </a:extLst>
          </p:cNvPr>
          <p:cNvSpPr>
            <a:spLocks noGrp="1"/>
          </p:cNvSpPr>
          <p:nvPr>
            <p:ph type="pic" sz="quarter" idx="16" hasCustomPrompt="1"/>
          </p:nvPr>
        </p:nvSpPr>
        <p:spPr>
          <a:xfrm>
            <a:off x="9244934" y="3471379"/>
            <a:ext cx="2410165" cy="2406483"/>
          </a:xfrm>
          <a:custGeom>
            <a:avLst/>
            <a:gdLst>
              <a:gd name="connsiteX0" fmla="*/ 0 w 2410165"/>
              <a:gd name="connsiteY0" fmla="*/ 0 h 2406483"/>
              <a:gd name="connsiteX1" fmla="*/ 2410165 w 2410165"/>
              <a:gd name="connsiteY1" fmla="*/ 0 h 2406483"/>
              <a:gd name="connsiteX2" fmla="*/ 0 w 2410165"/>
              <a:gd name="connsiteY2" fmla="*/ 2406483 h 2406483"/>
            </a:gdLst>
            <a:ahLst/>
            <a:cxnLst>
              <a:cxn ang="0">
                <a:pos x="connsiteX0" y="connsiteY0"/>
              </a:cxn>
              <a:cxn ang="0">
                <a:pos x="connsiteX1" y="connsiteY1"/>
              </a:cxn>
              <a:cxn ang="0">
                <a:pos x="connsiteX2" y="connsiteY2"/>
              </a:cxn>
            </a:cxnLst>
            <a:rect l="l" t="t" r="r" b="b"/>
            <a:pathLst>
              <a:path w="2410165" h="2406483">
                <a:moveTo>
                  <a:pt x="0" y="0"/>
                </a:moveTo>
                <a:lnTo>
                  <a:pt x="2410165" y="0"/>
                </a:lnTo>
                <a:cubicBezTo>
                  <a:pt x="2410165" y="1329048"/>
                  <a:pt x="1331082" y="2406483"/>
                  <a:pt x="0" y="2406483"/>
                </a:cubicBezTo>
                <a:close/>
              </a:path>
            </a:pathLst>
          </a:custGeom>
        </p:spPr>
        <p:txBody>
          <a:bodyPr wrap="square" anchor="t">
            <a:noAutofit/>
          </a:bodyPr>
          <a:lstStyle>
            <a:lvl1pPr marL="0" indent="0" algn="ctr">
              <a:buNone/>
              <a:defRPr sz="2000"/>
            </a:lvl1pPr>
          </a:lstStyle>
          <a:p>
            <a:r>
              <a:rPr lang="en-US" dirty="0"/>
              <a:t>Click to</a:t>
            </a:r>
          </a:p>
          <a:p>
            <a:r>
              <a:rPr lang="en-US" dirty="0"/>
              <a:t>add photo</a:t>
            </a:r>
          </a:p>
        </p:txBody>
      </p:sp>
    </p:spTree>
    <p:extLst>
      <p:ext uri="{BB962C8B-B14F-4D97-AF65-F5344CB8AC3E}">
        <p14:creationId xmlns:p14="http://schemas.microsoft.com/office/powerpoint/2010/main" val="2945873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3 Column">
    <p:bg>
      <p:bgPr>
        <a:solidFill>
          <a:schemeClr val="bg2"/>
        </a:solidFill>
        <a:effectLst/>
      </p:bgPr>
    </p:bg>
    <p:spTree>
      <p:nvGrpSpPr>
        <p:cNvPr id="1" name=""/>
        <p:cNvGrpSpPr/>
        <p:nvPr/>
      </p:nvGrpSpPr>
      <p:grpSpPr>
        <a:xfrm>
          <a:off x="0" y="0"/>
          <a:ext cx="0" cy="0"/>
          <a:chOff x="0" y="0"/>
          <a:chExt cx="0" cy="0"/>
        </a:xfrm>
      </p:grpSpPr>
      <p:grpSp>
        <p:nvGrpSpPr>
          <p:cNvPr id="2" name="Top Left">
            <a:extLst>
              <a:ext uri="{FF2B5EF4-FFF2-40B4-BE49-F238E27FC236}">
                <a16:creationId xmlns:a16="http://schemas.microsoft.com/office/drawing/2014/main" id="{F814A4FB-5C5F-4FBA-8692-F2853E8F3042}"/>
              </a:ext>
              <a:ext uri="{C183D7F6-B498-43B3-948B-1728B52AA6E4}">
                <adec:decorative xmlns:adec="http://schemas.microsoft.com/office/drawing/2017/decorative" val="1"/>
              </a:ext>
            </a:extLst>
          </p:cNvPr>
          <p:cNvGrpSpPr/>
          <p:nvPr userDrawn="1"/>
        </p:nvGrpSpPr>
        <p:grpSpPr>
          <a:xfrm>
            <a:off x="10849" y="-3086"/>
            <a:ext cx="2198951" cy="3349518"/>
            <a:chOff x="10849" y="-3086"/>
            <a:chExt cx="2198951" cy="3349518"/>
          </a:xfrm>
        </p:grpSpPr>
        <p:sp>
          <p:nvSpPr>
            <p:cNvPr id="3" name="Freeform: Shape 2">
              <a:extLst>
                <a:ext uri="{FF2B5EF4-FFF2-40B4-BE49-F238E27FC236}">
                  <a16:creationId xmlns:a16="http://schemas.microsoft.com/office/drawing/2014/main" id="{4980A145-1B2A-495B-BB8D-3217B4432882}"/>
                </a:ext>
                <a:ext uri="{C183D7F6-B498-43B3-948B-1728B52AA6E4}">
                  <adec:decorative xmlns:adec="http://schemas.microsoft.com/office/drawing/2017/decorative" val="1"/>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 name="Freeform: Shape 3">
              <a:extLst>
                <a:ext uri="{FF2B5EF4-FFF2-40B4-BE49-F238E27FC236}">
                  <a16:creationId xmlns:a16="http://schemas.microsoft.com/office/drawing/2014/main" id="{0984DC62-D617-4E12-A239-CDDF4B6B262E}"/>
                </a:ext>
              </a:extLst>
            </p:cNvPr>
            <p:cNvSpPr/>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5" name="Freeform: Shape 4">
              <a:extLst>
                <a:ext uri="{FF2B5EF4-FFF2-40B4-BE49-F238E27FC236}">
                  <a16:creationId xmlns:a16="http://schemas.microsoft.com/office/drawing/2014/main" id="{F8A564AC-EDDB-4E4E-BDB1-E48BAD8588ED}"/>
                </a:ext>
              </a:extLst>
            </p:cNvPr>
            <p:cNvSpPr/>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6" name="Freeform: Shape 5">
              <a:extLst>
                <a:ext uri="{FF2B5EF4-FFF2-40B4-BE49-F238E27FC236}">
                  <a16:creationId xmlns:a16="http://schemas.microsoft.com/office/drawing/2014/main" id="{49464CE0-3907-4E76-AFE6-DE1A516EDF34}"/>
                </a:ext>
              </a:extLst>
            </p:cNvPr>
            <p:cNvSpPr/>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7" name="Freeform: Shape 6">
              <a:extLst>
                <a:ext uri="{FF2B5EF4-FFF2-40B4-BE49-F238E27FC236}">
                  <a16:creationId xmlns:a16="http://schemas.microsoft.com/office/drawing/2014/main" id="{9B3B21B9-2870-497E-829A-0CC4F7008462}"/>
                </a:ext>
              </a:extLst>
            </p:cNvPr>
            <p:cNvSpPr/>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8" name="Freeform: Shape 7">
              <a:extLst>
                <a:ext uri="{FF2B5EF4-FFF2-40B4-BE49-F238E27FC236}">
                  <a16:creationId xmlns:a16="http://schemas.microsoft.com/office/drawing/2014/main" id="{909A199D-FF1B-459F-930B-A6D196E86E30}"/>
                </a:ext>
              </a:extLst>
            </p:cNvPr>
            <p:cNvSpPr/>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9" name="Freeform: Shape 8">
              <a:extLst>
                <a:ext uri="{FF2B5EF4-FFF2-40B4-BE49-F238E27FC236}">
                  <a16:creationId xmlns:a16="http://schemas.microsoft.com/office/drawing/2014/main" id="{47E0149D-5979-466E-A1C2-993EA08A6504}"/>
                </a:ext>
              </a:extLst>
            </p:cNvPr>
            <p:cNvSpPr/>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10" name="Freeform: Shape 9">
              <a:extLst>
                <a:ext uri="{FF2B5EF4-FFF2-40B4-BE49-F238E27FC236}">
                  <a16:creationId xmlns:a16="http://schemas.microsoft.com/office/drawing/2014/main" id="{41FDA39F-7BD7-4DDD-9428-51E38CD97ED1}"/>
                </a:ext>
              </a:extLst>
            </p:cNvPr>
            <p:cNvSpPr/>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11" name="Title 1">
            <a:extLst>
              <a:ext uri="{FF2B5EF4-FFF2-40B4-BE49-F238E27FC236}">
                <a16:creationId xmlns:a16="http://schemas.microsoft.com/office/drawing/2014/main" id="{EB1A75F4-7B0E-4667-A4CC-A89FC6C5DDD6}"/>
              </a:ext>
            </a:extLst>
          </p:cNvPr>
          <p:cNvSpPr>
            <a:spLocks noGrp="1"/>
          </p:cNvSpPr>
          <p:nvPr>
            <p:ph type="title"/>
          </p:nvPr>
        </p:nvSpPr>
        <p:spPr>
          <a:xfrm>
            <a:off x="1198182" y="559814"/>
            <a:ext cx="9795636" cy="1335662"/>
          </a:xfrm>
          <a:prstGeom prst="rect">
            <a:avLst/>
          </a:prstGeom>
        </p:spPr>
        <p:txBody>
          <a:bodyPr/>
          <a:lstStyle>
            <a:lvl1pPr algn="ctr">
              <a:defRPr/>
            </a:lvl1pPr>
          </a:lstStyle>
          <a:p>
            <a:pPr>
              <a:lnSpc>
                <a:spcPct val="100000"/>
              </a:lnSpc>
            </a:pPr>
            <a:endParaRPr lang="en-US" dirty="0"/>
          </a:p>
        </p:txBody>
      </p:sp>
      <p:sp>
        <p:nvSpPr>
          <p:cNvPr id="24" name="Text Placeholder 30">
            <a:extLst>
              <a:ext uri="{FF2B5EF4-FFF2-40B4-BE49-F238E27FC236}">
                <a16:creationId xmlns:a16="http://schemas.microsoft.com/office/drawing/2014/main" id="{BD1F0F39-9F6D-4B25-8117-CC1868D8FD93}"/>
              </a:ext>
            </a:extLst>
          </p:cNvPr>
          <p:cNvSpPr>
            <a:spLocks noGrp="1"/>
          </p:cNvSpPr>
          <p:nvPr>
            <p:ph type="body" sz="quarter" idx="13" hasCustomPrompt="1"/>
          </p:nvPr>
        </p:nvSpPr>
        <p:spPr>
          <a:xfrm>
            <a:off x="842044" y="2107496"/>
            <a:ext cx="3327366" cy="597604"/>
          </a:xfrm>
          <a:prstGeom prst="rect">
            <a:avLst/>
          </a:prstGeom>
        </p:spPr>
        <p:txBody>
          <a:bodyPr/>
          <a:lstStyle>
            <a:lvl1pPr marL="0" indent="0">
              <a:buNone/>
              <a:defRPr sz="2400" b="1">
                <a:solidFill>
                  <a:schemeClr val="accent1"/>
                </a:solidFill>
              </a:defRPr>
            </a:lvl1pPr>
          </a:lstStyle>
          <a:p>
            <a:pPr lvl="0"/>
            <a:r>
              <a:rPr lang="en-US" dirty="0"/>
              <a:t>Click to add subtitle</a:t>
            </a:r>
          </a:p>
        </p:txBody>
      </p:sp>
      <p:sp>
        <p:nvSpPr>
          <p:cNvPr id="12" name="Content Placeholder 2">
            <a:extLst>
              <a:ext uri="{FF2B5EF4-FFF2-40B4-BE49-F238E27FC236}">
                <a16:creationId xmlns:a16="http://schemas.microsoft.com/office/drawing/2014/main" id="{4F61A9F3-10B2-440F-8037-9098D468B838}"/>
              </a:ext>
            </a:extLst>
          </p:cNvPr>
          <p:cNvSpPr>
            <a:spLocks noGrp="1"/>
          </p:cNvSpPr>
          <p:nvPr>
            <p:ph idx="1"/>
          </p:nvPr>
        </p:nvSpPr>
        <p:spPr>
          <a:xfrm>
            <a:off x="841937" y="2717782"/>
            <a:ext cx="3319569" cy="3365605"/>
          </a:xfrm>
          <a:prstGeom prst="rect">
            <a:avLst/>
          </a:prstGeom>
        </p:spPr>
        <p:txBody>
          <a:bodyPr>
            <a:normAutofit/>
          </a:bodyPr>
          <a:lstStyle>
            <a:lvl1pPr>
              <a:lnSpc>
                <a:spcPct val="100000"/>
              </a:lnSpc>
              <a:defRPr sz="1800"/>
            </a:lvl1pPr>
          </a:lstStyle>
          <a:p>
            <a:pPr>
              <a:lnSpc>
                <a:spcPct val="110000"/>
              </a:lnSpc>
            </a:pPr>
            <a:endParaRPr lang="en-US" sz="1800" dirty="0"/>
          </a:p>
        </p:txBody>
      </p:sp>
      <p:grpSp>
        <p:nvGrpSpPr>
          <p:cNvPr id="13" name="Bottom Right">
            <a:extLst>
              <a:ext uri="{FF2B5EF4-FFF2-40B4-BE49-F238E27FC236}">
                <a16:creationId xmlns:a16="http://schemas.microsoft.com/office/drawing/2014/main" id="{42796FA7-0B8D-4A6A-B372-11F871284261}"/>
              </a:ext>
              <a:ext uri="{C183D7F6-B498-43B3-948B-1728B52AA6E4}">
                <adec:decorative xmlns:adec="http://schemas.microsoft.com/office/drawing/2017/decorative" val="1"/>
              </a:ext>
            </a:extLst>
          </p:cNvPr>
          <p:cNvGrpSpPr/>
          <p:nvPr userDrawn="1"/>
        </p:nvGrpSpPr>
        <p:grpSpPr>
          <a:xfrm>
            <a:off x="7980400" y="3276601"/>
            <a:ext cx="4211600" cy="3581399"/>
            <a:chOff x="7980400" y="3276601"/>
            <a:chExt cx="4211600" cy="3581399"/>
          </a:xfrm>
        </p:grpSpPr>
        <p:sp>
          <p:nvSpPr>
            <p:cNvPr id="14" name="Freeform: Shape 13">
              <a:extLst>
                <a:ext uri="{FF2B5EF4-FFF2-40B4-BE49-F238E27FC236}">
                  <a16:creationId xmlns:a16="http://schemas.microsoft.com/office/drawing/2014/main" id="{4E9DEDEF-994C-4A05-BAA2-67F5BD83498A}"/>
                </a:ext>
                <a:ext uri="{C183D7F6-B498-43B3-948B-1728B52AA6E4}">
                  <adec:decorative xmlns:adec="http://schemas.microsoft.com/office/drawing/2017/decorative" val="1"/>
                </a:ext>
              </a:extLst>
            </p:cNvPr>
            <p:cNvSpPr/>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5" name="Graphic 157">
              <a:extLst>
                <a:ext uri="{FF2B5EF4-FFF2-40B4-BE49-F238E27FC236}">
                  <a16:creationId xmlns:a16="http://schemas.microsoft.com/office/drawing/2014/main" id="{BB94129B-E855-47D6-9855-B7BBA9196577}"/>
                </a:ext>
                <a:ext uri="{C183D7F6-B498-43B3-948B-1728B52AA6E4}">
                  <adec:decorative xmlns:adec="http://schemas.microsoft.com/office/drawing/2017/decorative" val="1"/>
                </a:ext>
              </a:extLst>
            </p:cNvPr>
            <p:cNvGrpSpPr/>
            <p:nvPr/>
          </p:nvGrpSpPr>
          <p:grpSpPr>
            <a:xfrm>
              <a:off x="8662740" y="3276601"/>
              <a:ext cx="3529260" cy="3581399"/>
              <a:chOff x="4114800" y="1423987"/>
              <a:chExt cx="3961542" cy="4007547"/>
            </a:xfrm>
            <a:noFill/>
          </p:grpSpPr>
          <p:sp>
            <p:nvSpPr>
              <p:cNvPr id="17" name="Freeform: Shape 16">
                <a:extLst>
                  <a:ext uri="{FF2B5EF4-FFF2-40B4-BE49-F238E27FC236}">
                    <a16:creationId xmlns:a16="http://schemas.microsoft.com/office/drawing/2014/main" id="{F51AB20C-DF56-47C5-896F-0DB80D03FDC8}"/>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CFDCBD64-0658-4106-89B1-85886D501AF4}"/>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B4A46042-D02F-49E2-94BE-4343D185C109}"/>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3BB3FF94-2A73-4E66-B0F7-52680ACEE507}"/>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F248489-3035-4F9D-B606-06A95BB4E166}"/>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0689AA6E-4D9C-4F1F-8400-646DBC1DEB4D}"/>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4D905AEC-08D4-41F2-AD1B-63851B364937}"/>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16" name="Freeform: Shape 15">
              <a:extLst>
                <a:ext uri="{FF2B5EF4-FFF2-40B4-BE49-F238E27FC236}">
                  <a16:creationId xmlns:a16="http://schemas.microsoft.com/office/drawing/2014/main" id="{F599A04F-CD3E-4093-A4F6-84E34675CF94}"/>
                </a:ext>
                <a:ext uri="{C183D7F6-B498-43B3-948B-1728B52AA6E4}">
                  <adec:decorative xmlns:adec="http://schemas.microsoft.com/office/drawing/2017/decorative" val="1"/>
                </a:ext>
              </a:extLst>
            </p:cNvPr>
            <p:cNvSpPr/>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3" name="Text Placeholder 30">
            <a:extLst>
              <a:ext uri="{FF2B5EF4-FFF2-40B4-BE49-F238E27FC236}">
                <a16:creationId xmlns:a16="http://schemas.microsoft.com/office/drawing/2014/main" id="{CAD7B113-A329-4BA2-AFE9-605C0245BE80}"/>
              </a:ext>
            </a:extLst>
          </p:cNvPr>
          <p:cNvSpPr>
            <a:spLocks noGrp="1"/>
          </p:cNvSpPr>
          <p:nvPr>
            <p:ph type="body" sz="quarter" idx="17" hasCustomPrompt="1"/>
          </p:nvPr>
        </p:nvSpPr>
        <p:spPr>
          <a:xfrm>
            <a:off x="4423061" y="2107496"/>
            <a:ext cx="3327366" cy="597604"/>
          </a:xfrm>
          <a:prstGeom prst="rect">
            <a:avLst/>
          </a:prstGeom>
        </p:spPr>
        <p:txBody>
          <a:bodyPr/>
          <a:lstStyle>
            <a:lvl1pPr marL="0" indent="0">
              <a:buNone/>
              <a:defRPr sz="2400" b="1">
                <a:solidFill>
                  <a:schemeClr val="accent1"/>
                </a:solidFill>
              </a:defRPr>
            </a:lvl1pPr>
          </a:lstStyle>
          <a:p>
            <a:pPr lvl="0"/>
            <a:r>
              <a:rPr lang="en-US" dirty="0"/>
              <a:t>Click to add subtitle</a:t>
            </a:r>
          </a:p>
        </p:txBody>
      </p:sp>
      <p:sp>
        <p:nvSpPr>
          <p:cNvPr id="32" name="Content Placeholder 2">
            <a:extLst>
              <a:ext uri="{FF2B5EF4-FFF2-40B4-BE49-F238E27FC236}">
                <a16:creationId xmlns:a16="http://schemas.microsoft.com/office/drawing/2014/main" id="{8D6DC0D7-6E45-4762-A081-2A9D1DF03B9B}"/>
              </a:ext>
            </a:extLst>
          </p:cNvPr>
          <p:cNvSpPr>
            <a:spLocks noGrp="1"/>
          </p:cNvSpPr>
          <p:nvPr>
            <p:ph idx="16"/>
          </p:nvPr>
        </p:nvSpPr>
        <p:spPr>
          <a:xfrm>
            <a:off x="4422954" y="2717782"/>
            <a:ext cx="3319569" cy="3365605"/>
          </a:xfrm>
          <a:prstGeom prst="rect">
            <a:avLst/>
          </a:prstGeom>
        </p:spPr>
        <p:txBody>
          <a:bodyPr>
            <a:normAutofit/>
          </a:bodyPr>
          <a:lstStyle>
            <a:lvl1pPr>
              <a:lnSpc>
                <a:spcPct val="100000"/>
              </a:lnSpc>
              <a:defRPr sz="1800"/>
            </a:lvl1pPr>
          </a:lstStyle>
          <a:p>
            <a:pPr>
              <a:lnSpc>
                <a:spcPct val="110000"/>
              </a:lnSpc>
            </a:pPr>
            <a:endParaRPr lang="en-US" sz="1800" dirty="0"/>
          </a:p>
        </p:txBody>
      </p:sp>
      <p:sp>
        <p:nvSpPr>
          <p:cNvPr id="31" name="Text Placeholder 30">
            <a:extLst>
              <a:ext uri="{FF2B5EF4-FFF2-40B4-BE49-F238E27FC236}">
                <a16:creationId xmlns:a16="http://schemas.microsoft.com/office/drawing/2014/main" id="{52827B4A-2F73-4A8C-9EB2-DE175123E916}"/>
              </a:ext>
            </a:extLst>
          </p:cNvPr>
          <p:cNvSpPr>
            <a:spLocks noGrp="1"/>
          </p:cNvSpPr>
          <p:nvPr>
            <p:ph type="body" sz="quarter" idx="15" hasCustomPrompt="1"/>
          </p:nvPr>
        </p:nvSpPr>
        <p:spPr>
          <a:xfrm>
            <a:off x="8016137" y="2107496"/>
            <a:ext cx="3327366" cy="597604"/>
          </a:xfrm>
          <a:prstGeom prst="rect">
            <a:avLst/>
          </a:prstGeom>
        </p:spPr>
        <p:txBody>
          <a:bodyPr/>
          <a:lstStyle>
            <a:lvl1pPr marL="0" indent="0">
              <a:buNone/>
              <a:defRPr sz="2400" b="1">
                <a:solidFill>
                  <a:schemeClr val="accent1"/>
                </a:solidFill>
              </a:defRPr>
            </a:lvl1pPr>
          </a:lstStyle>
          <a:p>
            <a:pPr lvl="0"/>
            <a:r>
              <a:rPr lang="en-US" dirty="0"/>
              <a:t>Click to add subtitle</a:t>
            </a:r>
          </a:p>
        </p:txBody>
      </p:sp>
      <p:sp>
        <p:nvSpPr>
          <p:cNvPr id="30" name="Content Placeholder 2">
            <a:extLst>
              <a:ext uri="{FF2B5EF4-FFF2-40B4-BE49-F238E27FC236}">
                <a16:creationId xmlns:a16="http://schemas.microsoft.com/office/drawing/2014/main" id="{5274DFA3-F7E2-4525-B0FD-F36F75AC670C}"/>
              </a:ext>
            </a:extLst>
          </p:cNvPr>
          <p:cNvSpPr>
            <a:spLocks noGrp="1"/>
          </p:cNvSpPr>
          <p:nvPr>
            <p:ph idx="14"/>
          </p:nvPr>
        </p:nvSpPr>
        <p:spPr>
          <a:xfrm>
            <a:off x="8016030" y="2717782"/>
            <a:ext cx="3319569" cy="3365605"/>
          </a:xfrm>
          <a:prstGeom prst="rect">
            <a:avLst/>
          </a:prstGeom>
        </p:spPr>
        <p:txBody>
          <a:bodyPr>
            <a:normAutofit/>
          </a:bodyPr>
          <a:lstStyle>
            <a:lvl1pPr>
              <a:lnSpc>
                <a:spcPct val="100000"/>
              </a:lnSpc>
              <a:defRPr sz="1800"/>
            </a:lvl1pPr>
          </a:lstStyle>
          <a:p>
            <a:pPr>
              <a:lnSpc>
                <a:spcPct val="110000"/>
              </a:lnSpc>
            </a:pPr>
            <a:endParaRPr lang="en-US" sz="1800" dirty="0"/>
          </a:p>
        </p:txBody>
      </p:sp>
      <p:sp>
        <p:nvSpPr>
          <p:cNvPr id="25" name="Date Placeholder 8">
            <a:extLst>
              <a:ext uri="{FF2B5EF4-FFF2-40B4-BE49-F238E27FC236}">
                <a16:creationId xmlns:a16="http://schemas.microsoft.com/office/drawing/2014/main" id="{D7DADA0B-95F3-437B-BB04-284E5066D32A}"/>
              </a:ext>
            </a:extLst>
          </p:cNvPr>
          <p:cNvSpPr>
            <a:spLocks noGrp="1"/>
          </p:cNvSpPr>
          <p:nvPr>
            <p:ph type="dt" sz="half" idx="10"/>
          </p:nvPr>
        </p:nvSpPr>
        <p:spPr>
          <a:xfrm>
            <a:off x="838200" y="6356350"/>
            <a:ext cx="2743200" cy="365125"/>
          </a:xfrm>
          <a:prstGeom prst="rect">
            <a:avLst/>
          </a:prstGeom>
        </p:spPr>
        <p:txBody>
          <a:bodyPr/>
          <a:lstStyle>
            <a:lvl1pPr>
              <a:defRPr sz="900" spc="200" baseline="0">
                <a:solidFill>
                  <a:schemeClr val="accent1"/>
                </a:solidFill>
                <a:effectLst/>
              </a:defRPr>
            </a:lvl1pPr>
          </a:lstStyle>
          <a:p>
            <a:r>
              <a:rPr lang="en-US"/>
              <a:t>2/2/20XX</a:t>
            </a:r>
            <a:endParaRPr lang="en-US" dirty="0"/>
          </a:p>
        </p:txBody>
      </p:sp>
      <p:sp>
        <p:nvSpPr>
          <p:cNvPr id="26" name="Footer Placeholder 9">
            <a:extLst>
              <a:ext uri="{FF2B5EF4-FFF2-40B4-BE49-F238E27FC236}">
                <a16:creationId xmlns:a16="http://schemas.microsoft.com/office/drawing/2014/main" id="{79EB3AB4-7EA2-4CAC-A6BD-9D885C89758B}"/>
              </a:ext>
            </a:extLst>
          </p:cNvPr>
          <p:cNvSpPr>
            <a:spLocks noGrp="1"/>
          </p:cNvSpPr>
          <p:nvPr>
            <p:ph type="ftr" sz="quarter" idx="11"/>
          </p:nvPr>
        </p:nvSpPr>
        <p:spPr>
          <a:xfrm>
            <a:off x="4038600" y="6356350"/>
            <a:ext cx="4114800" cy="365125"/>
          </a:xfrm>
          <a:prstGeom prst="rect">
            <a:avLst/>
          </a:prstGeom>
        </p:spPr>
        <p:txBody>
          <a:bodyPr/>
          <a:lstStyle>
            <a:lvl1pPr algn="ctr">
              <a:defRPr sz="900" spc="200" baseline="0">
                <a:solidFill>
                  <a:schemeClr val="accent1"/>
                </a:solidFill>
                <a:effectLst/>
              </a:defRPr>
            </a:lvl1pPr>
          </a:lstStyle>
          <a:p>
            <a:r>
              <a:rPr lang="en-US"/>
              <a:t>PRESENTATION TITLE</a:t>
            </a:r>
            <a:endParaRPr lang="en-US" dirty="0"/>
          </a:p>
        </p:txBody>
      </p:sp>
      <p:sp>
        <p:nvSpPr>
          <p:cNvPr id="27" name="Slide Number Placeholder 10">
            <a:extLst>
              <a:ext uri="{FF2B5EF4-FFF2-40B4-BE49-F238E27FC236}">
                <a16:creationId xmlns:a16="http://schemas.microsoft.com/office/drawing/2014/main" id="{5F4C612D-28B2-4621-BF60-4C517747AD56}"/>
              </a:ext>
            </a:extLst>
          </p:cNvPr>
          <p:cNvSpPr>
            <a:spLocks noGrp="1"/>
          </p:cNvSpPr>
          <p:nvPr>
            <p:ph type="sldNum" sz="quarter" idx="12"/>
          </p:nvPr>
        </p:nvSpPr>
        <p:spPr>
          <a:xfrm>
            <a:off x="9906000" y="6356350"/>
            <a:ext cx="1447800" cy="365125"/>
          </a:xfrm>
          <a:prstGeom prst="rect">
            <a:avLst/>
          </a:prstGeom>
        </p:spPr>
        <p:txBody>
          <a:bodyPr/>
          <a:lstStyle>
            <a:lvl1pPr algn="r">
              <a:defRPr sz="900" spc="200" baseline="0">
                <a:solidFill>
                  <a:schemeClr val="accent1"/>
                </a:solidFill>
                <a:effectLst/>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2008408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GB"/>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GB"/>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GB"/>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9/3/24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9/3/24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flickr.com/photos/12836528@N00/4804926002/" TargetMode="External"/><Relationship Id="rId5" Type="http://schemas.openxmlformats.org/officeDocument/2006/relationships/image" Target="../media/image5.jp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D111E-D17A-A919-8830-1B9E0B671786}"/>
              </a:ext>
            </a:extLst>
          </p:cNvPr>
          <p:cNvSpPr>
            <a:spLocks noGrp="1"/>
          </p:cNvSpPr>
          <p:nvPr>
            <p:ph type="ctrTitle"/>
          </p:nvPr>
        </p:nvSpPr>
        <p:spPr>
          <a:xfrm>
            <a:off x="1411198" y="802298"/>
            <a:ext cx="9369604" cy="2541431"/>
          </a:xfrm>
        </p:spPr>
        <p:txBody>
          <a:bodyPr>
            <a:normAutofit fontScale="90000"/>
          </a:bodyPr>
          <a:lstStyle/>
          <a:p>
            <a:pPr lvl="0"/>
            <a:r>
              <a:rPr lang="en-GB" sz="6600" dirty="0">
                <a:latin typeface="+mj-lt"/>
              </a:rPr>
              <a:t>weaving together so many unheard stories</a:t>
            </a:r>
            <a:endParaRPr lang="en-GB" dirty="0"/>
          </a:p>
        </p:txBody>
      </p:sp>
      <p:sp>
        <p:nvSpPr>
          <p:cNvPr id="3" name="Subtitle 2">
            <a:extLst>
              <a:ext uri="{FF2B5EF4-FFF2-40B4-BE49-F238E27FC236}">
                <a16:creationId xmlns:a16="http://schemas.microsoft.com/office/drawing/2014/main" id="{74D5C5A9-838D-8A8E-64D1-3CF7CA3AB25A}"/>
              </a:ext>
            </a:extLst>
          </p:cNvPr>
          <p:cNvSpPr>
            <a:spLocks noGrp="1"/>
          </p:cNvSpPr>
          <p:nvPr>
            <p:ph type="subTitle" idx="1"/>
          </p:nvPr>
        </p:nvSpPr>
        <p:spPr>
          <a:xfrm>
            <a:off x="2256772" y="3635347"/>
            <a:ext cx="7678456" cy="884397"/>
          </a:xfrm>
        </p:spPr>
        <p:txBody>
          <a:bodyPr>
            <a:noAutofit/>
          </a:bodyPr>
          <a:lstStyle/>
          <a:p>
            <a:r>
              <a:rPr lang="en-US" sz="2800" dirty="0"/>
              <a:t>Activist research to resource a disabled Christian movement</a:t>
            </a:r>
          </a:p>
        </p:txBody>
      </p:sp>
      <p:sp>
        <p:nvSpPr>
          <p:cNvPr id="4" name="TextBox 3">
            <a:extLst>
              <a:ext uri="{FF2B5EF4-FFF2-40B4-BE49-F238E27FC236}">
                <a16:creationId xmlns:a16="http://schemas.microsoft.com/office/drawing/2014/main" id="{5A7116A8-B8D9-222C-61AE-7A31421BEE6A}"/>
              </a:ext>
            </a:extLst>
          </p:cNvPr>
          <p:cNvSpPr txBox="1"/>
          <p:nvPr/>
        </p:nvSpPr>
        <p:spPr>
          <a:xfrm>
            <a:off x="8421665" y="4947706"/>
            <a:ext cx="3770335" cy="1107996"/>
          </a:xfrm>
          <a:prstGeom prst="rect">
            <a:avLst/>
          </a:prstGeom>
          <a:noFill/>
        </p:spPr>
        <p:txBody>
          <a:bodyPr wrap="square" rtlCol="0">
            <a:spAutoFit/>
          </a:bodyPr>
          <a:lstStyle/>
          <a:p>
            <a:r>
              <a:rPr lang="en-US" sz="2200" dirty="0"/>
              <a:t>Naomi Lawson Jacobs</a:t>
            </a:r>
          </a:p>
          <a:p>
            <a:r>
              <a:rPr lang="en-US" sz="2200" dirty="0"/>
              <a:t>University of Leeds</a:t>
            </a:r>
          </a:p>
          <a:p>
            <a:r>
              <a:rPr lang="en-US" sz="2200" dirty="0" err="1"/>
              <a:t>n.l.jacobs@leeds.ac.uk</a:t>
            </a:r>
            <a:endParaRPr lang="en-US" sz="2200" dirty="0"/>
          </a:p>
        </p:txBody>
      </p:sp>
    </p:spTree>
    <p:extLst>
      <p:ext uri="{BB962C8B-B14F-4D97-AF65-F5344CB8AC3E}">
        <p14:creationId xmlns:p14="http://schemas.microsoft.com/office/powerpoint/2010/main" val="3561098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a:extLst>
              <a:ext uri="{FF2B5EF4-FFF2-40B4-BE49-F238E27FC236}">
                <a16:creationId xmlns:a16="http://schemas.microsoft.com/office/drawing/2014/main" id="{5C6F564D-636B-E1CB-58DB-710107D4B81C}"/>
              </a:ext>
            </a:extLst>
          </p:cNvPr>
          <p:cNvSpPr txBox="1">
            <a:spLocks/>
          </p:cNvSpPr>
          <p:nvPr/>
        </p:nvSpPr>
        <p:spPr>
          <a:xfrm>
            <a:off x="1003745" y="293440"/>
            <a:ext cx="6035881" cy="16645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en-US" sz="3700" dirty="0">
                <a:solidFill>
                  <a:schemeClr val="tx2"/>
                </a:solidFill>
              </a:rPr>
              <a:t>Research as a resource for activism</a:t>
            </a:r>
            <a:endParaRPr lang="en-US" sz="3700" dirty="0">
              <a:solidFill>
                <a:schemeClr val="tx2"/>
              </a:solidFill>
              <a:highlight>
                <a:srgbClr val="FFFF00"/>
              </a:highlight>
            </a:endParaRPr>
          </a:p>
        </p:txBody>
      </p:sp>
      <p:sp>
        <p:nvSpPr>
          <p:cNvPr id="5" name="Content Placeholder 10">
            <a:extLst>
              <a:ext uri="{FF2B5EF4-FFF2-40B4-BE49-F238E27FC236}">
                <a16:creationId xmlns:a16="http://schemas.microsoft.com/office/drawing/2014/main" id="{23CB11A5-DE8A-97B9-920A-9CFA46EDFF1A}"/>
              </a:ext>
            </a:extLst>
          </p:cNvPr>
          <p:cNvSpPr txBox="1">
            <a:spLocks/>
          </p:cNvSpPr>
          <p:nvPr/>
        </p:nvSpPr>
        <p:spPr>
          <a:xfrm>
            <a:off x="558259" y="1958013"/>
            <a:ext cx="6930925" cy="4203971"/>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buFont typeface="Wingdings" pitchFamily="2" charset="2"/>
              <a:buChar char="Ø"/>
            </a:pPr>
            <a:r>
              <a:rPr lang="en-US" sz="2200" dirty="0"/>
              <a:t>Book co-written with participant, as a resource</a:t>
            </a:r>
          </a:p>
          <a:p>
            <a:pPr>
              <a:buFont typeface="Wingdings" pitchFamily="2" charset="2"/>
              <a:buChar char="Ø"/>
            </a:pPr>
            <a:r>
              <a:rPr lang="en-US" sz="2200" dirty="0"/>
              <a:t>Research to benefit disabled Christians</a:t>
            </a:r>
          </a:p>
          <a:p>
            <a:pPr>
              <a:buFont typeface="Wingdings" pitchFamily="2" charset="2"/>
              <a:buChar char="Ø"/>
            </a:pPr>
            <a:r>
              <a:rPr lang="en-US" sz="2200" dirty="0"/>
              <a:t>Second stage of narrative research</a:t>
            </a:r>
          </a:p>
          <a:p>
            <a:pPr lvl="1"/>
            <a:r>
              <a:rPr lang="en-US" sz="2200" i="1" dirty="0"/>
              <a:t>From participants to storytellers </a:t>
            </a:r>
          </a:p>
          <a:p>
            <a:pPr>
              <a:buFont typeface="Wingdings" pitchFamily="2" charset="2"/>
              <a:buChar char="Ø"/>
            </a:pPr>
            <a:r>
              <a:rPr lang="en-US" sz="2200" dirty="0"/>
              <a:t>Citational politics (Ahmed, 2017)</a:t>
            </a:r>
          </a:p>
          <a:p>
            <a:pPr>
              <a:buFont typeface="Wingdings" pitchFamily="2" charset="2"/>
              <a:buChar char="Ø"/>
            </a:pPr>
            <a:r>
              <a:rPr lang="en-US" sz="2200" dirty="0"/>
              <a:t>Working with a community</a:t>
            </a:r>
          </a:p>
          <a:p>
            <a:pPr>
              <a:buFont typeface="Wingdings" pitchFamily="2" charset="2"/>
              <a:buChar char="Ø"/>
            </a:pPr>
            <a:r>
              <a:rPr lang="en-US" sz="2200" dirty="0"/>
              <a:t>A research ethic of reciprocity</a:t>
            </a:r>
          </a:p>
          <a:p>
            <a:pPr>
              <a:buFont typeface="Wingdings" pitchFamily="2" charset="2"/>
              <a:buChar char="Ø"/>
            </a:pPr>
            <a:r>
              <a:rPr lang="en-US" sz="2200" dirty="0"/>
              <a:t>Opportunities for more accessible knowledge exchange</a:t>
            </a:r>
          </a:p>
        </p:txBody>
      </p:sp>
      <p:sp>
        <p:nvSpPr>
          <p:cNvPr id="6" name="Slide Number Placeholder 18">
            <a:extLst>
              <a:ext uri="{FF2B5EF4-FFF2-40B4-BE49-F238E27FC236}">
                <a16:creationId xmlns:a16="http://schemas.microsoft.com/office/drawing/2014/main" id="{73D49CBE-39FC-FEC5-F063-0608D5DF6AE9}"/>
              </a:ext>
            </a:extLst>
          </p:cNvPr>
          <p:cNvSpPr>
            <a:spLocks noGrp="1"/>
          </p:cNvSpPr>
          <p:nvPr>
            <p:ph type="sldNum" sz="quarter" idx="12"/>
          </p:nvPr>
        </p:nvSpPr>
        <p:spPr>
          <a:xfrm>
            <a:off x="9906000" y="6356350"/>
            <a:ext cx="1447800" cy="365125"/>
          </a:xfrm>
        </p:spPr>
        <p:txBody>
          <a:bodyPr vert="horz" lIns="91440" tIns="45720" rIns="91440" bIns="45720" rtlCol="0" anchor="ctr">
            <a:normAutofit fontScale="77500" lnSpcReduction="20000"/>
          </a:bodyPr>
          <a:lstStyle/>
          <a:p>
            <a:pPr>
              <a:spcAft>
                <a:spcPts val="600"/>
              </a:spcAft>
            </a:pPr>
            <a:fld id="{73B850FF-6169-4056-8077-06FFA93A5366}" type="slidenum">
              <a:rPr lang="en-US" cap="all">
                <a:solidFill>
                  <a:srgbClr val="FFFFFF"/>
                </a:solidFill>
                <a:cs typeface="Segoe UI Semilight" panose="020B0402040204020203" pitchFamily="34" charset="0"/>
              </a:rPr>
              <a:pPr>
                <a:spcAft>
                  <a:spcPts val="600"/>
                </a:spcAft>
              </a:pPr>
              <a:t>10</a:t>
            </a:fld>
            <a:endParaRPr lang="en-US" cap="all">
              <a:solidFill>
                <a:srgbClr val="FFFFFF"/>
              </a:solidFill>
              <a:cs typeface="Segoe UI Semilight" panose="020B0402040204020203" pitchFamily="34" charset="0"/>
            </a:endParaRPr>
          </a:p>
        </p:txBody>
      </p:sp>
      <p:pic>
        <p:nvPicPr>
          <p:cNvPr id="7" name="Picture 6" descr="The book cover of 'At the Gates: Disability, Justice and the Churches'. The cover is blue with yellow text. It features a blue-and-white print of a blind Christ leading a sighted disciple.">
            <a:extLst>
              <a:ext uri="{FF2B5EF4-FFF2-40B4-BE49-F238E27FC236}">
                <a16:creationId xmlns:a16="http://schemas.microsoft.com/office/drawing/2014/main" id="{690D4283-53A1-CC7E-A37E-5B5C0FBCA42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89184" y="133813"/>
            <a:ext cx="4626238" cy="6587662"/>
          </a:xfrm>
          <a:prstGeom prst="rect">
            <a:avLst/>
          </a:prstGeom>
        </p:spPr>
      </p:pic>
    </p:spTree>
    <p:extLst>
      <p:ext uri="{BB962C8B-B14F-4D97-AF65-F5344CB8AC3E}">
        <p14:creationId xmlns:p14="http://schemas.microsoft.com/office/powerpoint/2010/main" val="247807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F3442-CEB7-BE69-D15E-F7DDE7E9EAE4}"/>
              </a:ext>
            </a:extLst>
          </p:cNvPr>
          <p:cNvSpPr>
            <a:spLocks noGrp="1"/>
          </p:cNvSpPr>
          <p:nvPr>
            <p:ph type="title"/>
          </p:nvPr>
        </p:nvSpPr>
        <p:spPr>
          <a:xfrm>
            <a:off x="1107771" y="227073"/>
            <a:ext cx="9795636" cy="1335662"/>
          </a:xfrm>
        </p:spPr>
        <p:txBody>
          <a:bodyPr/>
          <a:lstStyle/>
          <a:p>
            <a:r>
              <a:rPr lang="en-US" dirty="0"/>
              <a:t>‘At the Gates’ Book Launch</a:t>
            </a:r>
          </a:p>
        </p:txBody>
      </p:sp>
      <p:sp>
        <p:nvSpPr>
          <p:cNvPr id="9" name="Footer Placeholder 8">
            <a:extLst>
              <a:ext uri="{FF2B5EF4-FFF2-40B4-BE49-F238E27FC236}">
                <a16:creationId xmlns:a16="http://schemas.microsoft.com/office/drawing/2014/main" id="{6884804E-8489-41B9-6440-7FEE08C10F41}"/>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AE7B80D1-D688-5455-C4E2-55F70ACACE42}"/>
              </a:ext>
            </a:extLst>
          </p:cNvPr>
          <p:cNvSpPr>
            <a:spLocks noGrp="1"/>
          </p:cNvSpPr>
          <p:nvPr>
            <p:ph type="sldNum" sz="quarter" idx="12"/>
          </p:nvPr>
        </p:nvSpPr>
        <p:spPr/>
        <p:txBody>
          <a:bodyPr/>
          <a:lstStyle/>
          <a:p>
            <a:fld id="{73B850FF-6169-4056-8077-06FFA93A5366}" type="slidenum">
              <a:rPr lang="en-US" smtClean="0"/>
              <a:pPr/>
              <a:t>11</a:t>
            </a:fld>
            <a:endParaRPr lang="en-US" dirty="0"/>
          </a:p>
        </p:txBody>
      </p:sp>
      <p:pic>
        <p:nvPicPr>
          <p:cNvPr id="3" name="Book Launch_Jemma (1).mp4">
            <a:hlinkClick r:id="" action="ppaction://media"/>
            <a:extLst>
              <a:ext uri="{FF2B5EF4-FFF2-40B4-BE49-F238E27FC236}">
                <a16:creationId xmlns:a16="http://schemas.microsoft.com/office/drawing/2014/main" id="{AA23CED7-9AFA-1AE0-9E4F-802E91521B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7771" y="779085"/>
            <a:ext cx="9421921" cy="5299830"/>
          </a:xfrm>
          <a:prstGeom prst="rect">
            <a:avLst/>
          </a:prstGeom>
        </p:spPr>
      </p:pic>
    </p:spTree>
    <p:extLst>
      <p:ext uri="{BB962C8B-B14F-4D97-AF65-F5344CB8AC3E}">
        <p14:creationId xmlns:p14="http://schemas.microsoft.com/office/powerpoint/2010/main" val="380917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F1F5-92F2-3D5C-FBDE-C78D55EBC55E}"/>
              </a:ext>
            </a:extLst>
          </p:cNvPr>
          <p:cNvSpPr>
            <a:spLocks noGrp="1"/>
          </p:cNvSpPr>
          <p:nvPr>
            <p:ph type="title"/>
          </p:nvPr>
        </p:nvSpPr>
        <p:spPr/>
        <p:txBody>
          <a:bodyPr>
            <a:normAutofit fontScale="90000"/>
          </a:bodyPr>
          <a:lstStyle/>
          <a:p>
            <a:r>
              <a:rPr lang="en-US" sz="4400" dirty="0">
                <a:solidFill>
                  <a:schemeClr val="tx2"/>
                </a:solidFill>
              </a:rPr>
              <a:t>‘IMPACT’ and activist research</a:t>
            </a:r>
            <a:br>
              <a:rPr lang="en-US" sz="3200" dirty="0">
                <a:solidFill>
                  <a:schemeClr val="tx2"/>
                </a:solidFill>
              </a:rPr>
            </a:br>
            <a:endParaRPr lang="en-US" dirty="0"/>
          </a:p>
        </p:txBody>
      </p:sp>
      <p:graphicFrame>
        <p:nvGraphicFramePr>
          <p:cNvPr id="4" name="TextBox 7">
            <a:extLst>
              <a:ext uri="{FF2B5EF4-FFF2-40B4-BE49-F238E27FC236}">
                <a16:creationId xmlns:a16="http://schemas.microsoft.com/office/drawing/2014/main" id="{25892395-0CEC-8A6C-28B7-14F31B9F3F00}"/>
              </a:ext>
            </a:extLst>
          </p:cNvPr>
          <p:cNvGraphicFramePr>
            <a:graphicFrameLocks noGrp="1"/>
          </p:cNvGraphicFramePr>
          <p:nvPr>
            <p:ph idx="1"/>
            <p:extLst>
              <p:ext uri="{D42A27DB-BD31-4B8C-83A1-F6EECF244321}">
                <p14:modId xmlns:p14="http://schemas.microsoft.com/office/powerpoint/2010/main" val="2343020961"/>
              </p:ext>
            </p:extLst>
          </p:nvPr>
        </p:nvGraphicFramePr>
        <p:xfrm>
          <a:off x="1451579" y="1853754"/>
          <a:ext cx="9604375" cy="36581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9149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706B91-250D-4CF1-B325-5A9273131DFA}"/>
              </a:ext>
            </a:extLst>
          </p:cNvPr>
          <p:cNvSpPr>
            <a:spLocks noGrp="1"/>
          </p:cNvSpPr>
          <p:nvPr>
            <p:ph type="ctrTitle"/>
          </p:nvPr>
        </p:nvSpPr>
        <p:spPr>
          <a:xfrm>
            <a:off x="1150820" y="-77111"/>
            <a:ext cx="10436072" cy="1410144"/>
          </a:xfrm>
        </p:spPr>
        <p:txBody>
          <a:bodyPr vert="horz" lIns="91440" tIns="45720" rIns="91440" bIns="45720" rtlCol="0" anchor="b">
            <a:normAutofit/>
          </a:bodyPr>
          <a:lstStyle/>
          <a:p>
            <a:pPr lvl="0"/>
            <a:r>
              <a:rPr lang="en-US" sz="3900" dirty="0">
                <a:solidFill>
                  <a:schemeClr val="tx2"/>
                </a:solidFill>
              </a:rPr>
              <a:t>WEAVING TOGETHER UNHEARD STORIES</a:t>
            </a:r>
            <a:endParaRPr lang="en-US" sz="3900" kern="1200" dirty="0">
              <a:solidFill>
                <a:schemeClr val="tx2"/>
              </a:solidFill>
              <a:latin typeface="+mj-lt"/>
              <a:ea typeface="+mj-ea"/>
              <a:cs typeface="+mj-cs"/>
            </a:endParaRPr>
          </a:p>
        </p:txBody>
      </p:sp>
      <p:graphicFrame>
        <p:nvGraphicFramePr>
          <p:cNvPr id="1030" name="TextBox 7">
            <a:extLst>
              <a:ext uri="{FF2B5EF4-FFF2-40B4-BE49-F238E27FC236}">
                <a16:creationId xmlns:a16="http://schemas.microsoft.com/office/drawing/2014/main" id="{7B91605D-F8B3-5862-D3C9-133393160897}"/>
              </a:ext>
            </a:extLst>
          </p:cNvPr>
          <p:cNvGraphicFramePr/>
          <p:nvPr/>
        </p:nvGraphicFramePr>
        <p:xfrm>
          <a:off x="1205494" y="1728992"/>
          <a:ext cx="10092208" cy="4407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0846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4481D2-BF01-584A-00B3-0488415F2CC5}"/>
              </a:ext>
            </a:extLst>
          </p:cNvPr>
          <p:cNvSpPr>
            <a:spLocks noGrp="1"/>
          </p:cNvSpPr>
          <p:nvPr>
            <p:ph type="title"/>
          </p:nvPr>
        </p:nvSpPr>
        <p:spPr/>
        <p:txBody>
          <a:bodyPr/>
          <a:lstStyle/>
          <a:p>
            <a:r>
              <a:rPr lang="en-US" dirty="0"/>
              <a:t>references</a:t>
            </a:r>
          </a:p>
        </p:txBody>
      </p:sp>
      <p:sp>
        <p:nvSpPr>
          <p:cNvPr id="8" name="Content Placeholder 7">
            <a:extLst>
              <a:ext uri="{FF2B5EF4-FFF2-40B4-BE49-F238E27FC236}">
                <a16:creationId xmlns:a16="http://schemas.microsoft.com/office/drawing/2014/main" id="{4E082A80-3466-FD30-4FD9-D0030C6E0FE9}"/>
              </a:ext>
            </a:extLst>
          </p:cNvPr>
          <p:cNvSpPr>
            <a:spLocks noGrp="1"/>
          </p:cNvSpPr>
          <p:nvPr>
            <p:ph idx="1"/>
          </p:nvPr>
        </p:nvSpPr>
        <p:spPr>
          <a:xfrm>
            <a:off x="425885" y="1979112"/>
            <a:ext cx="11411211" cy="3895595"/>
          </a:xfrm>
        </p:spPr>
        <p:txBody>
          <a:bodyPr>
            <a:normAutofit fontScale="92500" lnSpcReduction="10000"/>
          </a:bodyPr>
          <a:lstStyle/>
          <a:p>
            <a:pPr marL="457200" indent="-457200"/>
            <a:r>
              <a:rPr lang="en-US" sz="1800" dirty="0">
                <a:solidFill>
                  <a:srgbClr val="000000"/>
                </a:solidFill>
                <a:effectLst/>
                <a:latin typeface="Calibri" panose="020F0502020204030204" pitchFamily="34" charset="0"/>
                <a:ea typeface="Aptos" panose="020B0004020202020204" pitchFamily="34" charset="0"/>
              </a:rPr>
              <a:t>Fricker, M. (2007). </a:t>
            </a:r>
            <a:r>
              <a:rPr lang="en-US" sz="1800" i="1" dirty="0">
                <a:solidFill>
                  <a:srgbClr val="000000"/>
                </a:solidFill>
                <a:effectLst/>
                <a:latin typeface="Calibri" panose="020F0502020204030204" pitchFamily="34" charset="0"/>
                <a:ea typeface="Aptos" panose="020B0004020202020204" pitchFamily="34" charset="0"/>
              </a:rPr>
              <a:t>Epistemic Injustice: Power and the Ethics of Knowing. </a:t>
            </a:r>
            <a:r>
              <a:rPr lang="en-US" sz="1800" dirty="0">
                <a:solidFill>
                  <a:srgbClr val="000000"/>
                </a:solidFill>
                <a:effectLst/>
                <a:latin typeface="Calibri" panose="020F0502020204030204" pitchFamily="34" charset="0"/>
                <a:ea typeface="Aptos" panose="020B0004020202020204" pitchFamily="34" charset="0"/>
              </a:rPr>
              <a:t>Oxford: Oxford University Press.</a:t>
            </a:r>
            <a:endParaRPr lang="en-GB" sz="1800" dirty="0">
              <a:solidFill>
                <a:srgbClr val="000000"/>
              </a:solidFill>
              <a:effectLst/>
              <a:latin typeface="Calibri" panose="020F0502020204030204" pitchFamily="34" charset="0"/>
              <a:ea typeface="Aptos" panose="020B0004020202020204" pitchFamily="34" charset="0"/>
            </a:endParaRPr>
          </a:p>
          <a:p>
            <a:pPr marL="457200" indent="-457200"/>
            <a:r>
              <a:rPr lang="en-US" sz="1800" dirty="0">
                <a:solidFill>
                  <a:srgbClr val="000000"/>
                </a:solidFill>
                <a:effectLst/>
                <a:latin typeface="Calibri" panose="020F0502020204030204" pitchFamily="34" charset="0"/>
                <a:ea typeface="Aptos" panose="020B0004020202020204" pitchFamily="34" charset="0"/>
              </a:rPr>
              <a:t>Garland-Thomson, R. (1997). </a:t>
            </a:r>
            <a:r>
              <a:rPr lang="en-US" sz="1800" i="1" dirty="0">
                <a:solidFill>
                  <a:srgbClr val="000000"/>
                </a:solidFill>
                <a:effectLst/>
                <a:latin typeface="Calibri" panose="020F0502020204030204" pitchFamily="34" charset="0"/>
                <a:ea typeface="Aptos" panose="020B0004020202020204" pitchFamily="34" charset="0"/>
              </a:rPr>
              <a:t>Extraordinary Bodies: Figuring Disability in American Culture and Literature. </a:t>
            </a:r>
            <a:r>
              <a:rPr lang="en-US" sz="1800" dirty="0">
                <a:solidFill>
                  <a:srgbClr val="000000"/>
                </a:solidFill>
                <a:effectLst/>
                <a:latin typeface="Calibri" panose="020F0502020204030204" pitchFamily="34" charset="0"/>
                <a:ea typeface="Aptos" panose="020B0004020202020204" pitchFamily="34" charset="0"/>
              </a:rPr>
              <a:t>New York &amp; Chichester: Columbia University Press.</a:t>
            </a:r>
            <a:endParaRPr lang="en-GB" sz="1800" dirty="0">
              <a:solidFill>
                <a:srgbClr val="000000"/>
              </a:solidFill>
              <a:effectLst/>
              <a:latin typeface="Calibri" panose="020F0502020204030204" pitchFamily="34" charset="0"/>
              <a:ea typeface="Aptos" panose="020B0004020202020204" pitchFamily="34" charset="0"/>
            </a:endParaRPr>
          </a:p>
          <a:p>
            <a:pPr marL="457200" indent="-457200"/>
            <a:r>
              <a:rPr lang="en-US" sz="1800" dirty="0" err="1">
                <a:solidFill>
                  <a:srgbClr val="000000"/>
                </a:solidFill>
                <a:effectLst/>
                <a:latin typeface="Calibri" panose="020F0502020204030204" pitchFamily="34" charset="0"/>
                <a:ea typeface="Aptos" panose="020B0004020202020204" pitchFamily="34" charset="0"/>
              </a:rPr>
              <a:t>Gillberg</a:t>
            </a:r>
            <a:r>
              <a:rPr lang="en-US" sz="1800" dirty="0">
                <a:solidFill>
                  <a:srgbClr val="000000"/>
                </a:solidFill>
                <a:effectLst/>
                <a:latin typeface="Calibri" panose="020F0502020204030204" pitchFamily="34" charset="0"/>
                <a:ea typeface="Aptos" panose="020B0004020202020204" pitchFamily="34" charset="0"/>
              </a:rPr>
              <a:t>, C. (2020). ‘The Significance of Crashing Past Gatekeepers of Knowledge: Towards Full Participation of Disabled Scholars in Ableist Academic Structures." Ableism in Academia: Theorising Experiences of Disabilities and Chronic Illnesses in Higher Education; Brown, N., Leigh, J., Eds (2020): .’ </a:t>
            </a:r>
            <a:r>
              <a:rPr lang="en-US" sz="1800" i="1" dirty="0">
                <a:solidFill>
                  <a:srgbClr val="000000"/>
                </a:solidFill>
                <a:effectLst/>
                <a:latin typeface="Calibri" panose="020F0502020204030204" pitchFamily="34" charset="0"/>
                <a:ea typeface="Aptos" panose="020B0004020202020204" pitchFamily="34" charset="0"/>
              </a:rPr>
              <a:t>In:</a:t>
            </a:r>
            <a:r>
              <a:rPr lang="en-US" sz="1800" dirty="0">
                <a:solidFill>
                  <a:srgbClr val="000000"/>
                </a:solidFill>
                <a:effectLst/>
                <a:latin typeface="Calibri" panose="020F0502020204030204" pitchFamily="34" charset="0"/>
                <a:ea typeface="Aptos" panose="020B0004020202020204" pitchFamily="34" charset="0"/>
              </a:rPr>
              <a:t> Brown, N. &amp; Leigh, J. (eds.) </a:t>
            </a:r>
            <a:r>
              <a:rPr lang="en-US" sz="1800" i="1" dirty="0">
                <a:solidFill>
                  <a:srgbClr val="000000"/>
                </a:solidFill>
                <a:effectLst/>
                <a:latin typeface="Calibri" panose="020F0502020204030204" pitchFamily="34" charset="0"/>
                <a:ea typeface="Aptos" panose="020B0004020202020204" pitchFamily="34" charset="0"/>
              </a:rPr>
              <a:t>Ableism in Academia: Theorising Experiences of Disabilities and Chronic </a:t>
            </a:r>
            <a:r>
              <a:rPr lang="en-US" sz="1800" i="1" dirty="0" err="1">
                <a:solidFill>
                  <a:srgbClr val="000000"/>
                </a:solidFill>
                <a:effectLst/>
                <a:latin typeface="Calibri" panose="020F0502020204030204" pitchFamily="34" charset="0"/>
                <a:ea typeface="Aptos" panose="020B0004020202020204" pitchFamily="34" charset="0"/>
              </a:rPr>
              <a:t>IIlnesses</a:t>
            </a:r>
            <a:r>
              <a:rPr lang="en-US" sz="1800" i="1" dirty="0">
                <a:solidFill>
                  <a:srgbClr val="000000"/>
                </a:solidFill>
                <a:effectLst/>
                <a:latin typeface="Calibri" panose="020F0502020204030204" pitchFamily="34" charset="0"/>
                <a:ea typeface="Aptos" panose="020B0004020202020204" pitchFamily="34" charset="0"/>
              </a:rPr>
              <a:t> in Higher Education. </a:t>
            </a:r>
            <a:r>
              <a:rPr lang="en-US" sz="1800" dirty="0">
                <a:solidFill>
                  <a:srgbClr val="000000"/>
                </a:solidFill>
                <a:effectLst/>
                <a:latin typeface="Calibri" panose="020F0502020204030204" pitchFamily="34" charset="0"/>
                <a:ea typeface="Aptos" panose="020B0004020202020204" pitchFamily="34" charset="0"/>
              </a:rPr>
              <a:t>eBook ed. London: UCL Press.</a:t>
            </a:r>
            <a:endParaRPr lang="en-GB" sz="1800" dirty="0">
              <a:solidFill>
                <a:srgbClr val="000000"/>
              </a:solidFill>
              <a:effectLst/>
              <a:latin typeface="Calibri" panose="020F0502020204030204" pitchFamily="34" charset="0"/>
              <a:ea typeface="Aptos" panose="020B0004020202020204" pitchFamily="34" charset="0"/>
            </a:endParaRPr>
          </a:p>
          <a:p>
            <a:pPr marL="457200" indent="-457200"/>
            <a:r>
              <a:rPr lang="en-US" sz="1800" dirty="0">
                <a:solidFill>
                  <a:srgbClr val="000000"/>
                </a:solidFill>
                <a:effectLst/>
                <a:latin typeface="Calibri" panose="020F0502020204030204" pitchFamily="34" charset="0"/>
                <a:ea typeface="Aptos" panose="020B0004020202020204" pitchFamily="34" charset="0"/>
              </a:rPr>
              <a:t>Hunt, P. (1981). ‘Settling Accounts with the Parasite People.’ </a:t>
            </a:r>
            <a:r>
              <a:rPr lang="en-US" sz="1800" i="1" dirty="0">
                <a:solidFill>
                  <a:srgbClr val="000000"/>
                </a:solidFill>
                <a:effectLst/>
                <a:latin typeface="Calibri" panose="020F0502020204030204" pitchFamily="34" charset="0"/>
                <a:ea typeface="Aptos" panose="020B0004020202020204" pitchFamily="34" charset="0"/>
              </a:rPr>
              <a:t>Disability Challenge,</a:t>
            </a:r>
            <a:r>
              <a:rPr lang="en-US" sz="1800" dirty="0">
                <a:solidFill>
                  <a:srgbClr val="000000"/>
                </a:solidFill>
                <a:effectLst/>
                <a:latin typeface="Calibri" panose="020F0502020204030204" pitchFamily="34" charset="0"/>
                <a:ea typeface="Aptos" panose="020B0004020202020204" pitchFamily="34" charset="0"/>
              </a:rPr>
              <a:t> 1, 37-50.</a:t>
            </a:r>
            <a:endParaRPr lang="en-GB" sz="1800" dirty="0">
              <a:solidFill>
                <a:srgbClr val="000000"/>
              </a:solidFill>
              <a:effectLst/>
              <a:latin typeface="Calibri" panose="020F0502020204030204" pitchFamily="34" charset="0"/>
              <a:ea typeface="Aptos" panose="020B0004020202020204" pitchFamily="34" charset="0"/>
            </a:endParaRPr>
          </a:p>
          <a:p>
            <a:pPr marL="457200" indent="-457200"/>
            <a:r>
              <a:rPr lang="en-US" sz="1800" dirty="0">
                <a:solidFill>
                  <a:srgbClr val="000000"/>
                </a:solidFill>
                <a:effectLst/>
                <a:latin typeface="Calibri" panose="020F0502020204030204" pitchFamily="34" charset="0"/>
                <a:ea typeface="Aptos" panose="020B0004020202020204" pitchFamily="34" charset="0"/>
              </a:rPr>
              <a:t>Jacobs, N. L. &amp; Richardson, E. (2022). </a:t>
            </a:r>
            <a:r>
              <a:rPr lang="en-US" sz="1800" i="1" dirty="0">
                <a:solidFill>
                  <a:srgbClr val="000000"/>
                </a:solidFill>
                <a:effectLst/>
                <a:latin typeface="Calibri" panose="020F0502020204030204" pitchFamily="34" charset="0"/>
                <a:ea typeface="Aptos" panose="020B0004020202020204" pitchFamily="34" charset="0"/>
              </a:rPr>
              <a:t>At the Gates: Disability, Justice and the Churches. </a:t>
            </a:r>
            <a:r>
              <a:rPr lang="en-US" sz="1800" dirty="0">
                <a:solidFill>
                  <a:srgbClr val="000000"/>
                </a:solidFill>
                <a:effectLst/>
                <a:latin typeface="Calibri" panose="020F0502020204030204" pitchFamily="34" charset="0"/>
                <a:ea typeface="Aptos" panose="020B0004020202020204" pitchFamily="34" charset="0"/>
              </a:rPr>
              <a:t>London: </a:t>
            </a:r>
            <a:r>
              <a:rPr lang="en-US" sz="1800" dirty="0" err="1">
                <a:solidFill>
                  <a:srgbClr val="000000"/>
                </a:solidFill>
                <a:effectLst/>
                <a:latin typeface="Calibri" panose="020F0502020204030204" pitchFamily="34" charset="0"/>
                <a:ea typeface="Aptos" panose="020B0004020202020204" pitchFamily="34" charset="0"/>
              </a:rPr>
              <a:t>Darton</a:t>
            </a:r>
            <a:r>
              <a:rPr lang="en-US" sz="1800" dirty="0">
                <a:solidFill>
                  <a:srgbClr val="000000"/>
                </a:solidFill>
                <a:effectLst/>
                <a:latin typeface="Calibri" panose="020F0502020204030204" pitchFamily="34" charset="0"/>
                <a:ea typeface="Aptos" panose="020B0004020202020204" pitchFamily="34" charset="0"/>
              </a:rPr>
              <a:t>, Longman &amp; Todd.</a:t>
            </a:r>
            <a:endParaRPr lang="en-GB" sz="1800" dirty="0">
              <a:solidFill>
                <a:srgbClr val="000000"/>
              </a:solidFill>
              <a:effectLst/>
              <a:latin typeface="Calibri" panose="020F0502020204030204" pitchFamily="34" charset="0"/>
              <a:ea typeface="Aptos" panose="020B0004020202020204" pitchFamily="34" charset="0"/>
            </a:endParaRPr>
          </a:p>
          <a:p>
            <a:pPr marL="457200" indent="-457200"/>
            <a:r>
              <a:rPr lang="en-US" sz="1800" dirty="0">
                <a:solidFill>
                  <a:srgbClr val="000000"/>
                </a:solidFill>
                <a:effectLst/>
                <a:latin typeface="Calibri" panose="020F0502020204030204" pitchFamily="34" charset="0"/>
                <a:ea typeface="Aptos" panose="020B0004020202020204" pitchFamily="34" charset="0"/>
              </a:rPr>
              <a:t>Stone, E. &amp; Priestley, M. (1996). ‘Parasites, Pawns and Partners: Disability Research and the Role of Non-Disabled Researchers.’ </a:t>
            </a:r>
            <a:r>
              <a:rPr lang="en-US" sz="1800" i="1" dirty="0">
                <a:solidFill>
                  <a:srgbClr val="000000"/>
                </a:solidFill>
                <a:effectLst/>
                <a:latin typeface="Calibri" panose="020F0502020204030204" pitchFamily="34" charset="0"/>
                <a:ea typeface="Aptos" panose="020B0004020202020204" pitchFamily="34" charset="0"/>
              </a:rPr>
              <a:t>British Journal of Sociology,</a:t>
            </a:r>
            <a:r>
              <a:rPr lang="en-US" sz="1800" dirty="0">
                <a:solidFill>
                  <a:srgbClr val="000000"/>
                </a:solidFill>
                <a:effectLst/>
                <a:latin typeface="Calibri" panose="020F0502020204030204" pitchFamily="34" charset="0"/>
                <a:ea typeface="Aptos" panose="020B0004020202020204" pitchFamily="34" charset="0"/>
              </a:rPr>
              <a:t> 47, 699-716.</a:t>
            </a:r>
            <a:endParaRPr lang="en-GB" sz="1800" dirty="0">
              <a:solidFill>
                <a:srgbClr val="000000"/>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2159030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D111E-D17A-A919-8830-1B9E0B671786}"/>
              </a:ext>
            </a:extLst>
          </p:cNvPr>
          <p:cNvSpPr>
            <a:spLocks noGrp="1"/>
          </p:cNvSpPr>
          <p:nvPr>
            <p:ph type="ctrTitle"/>
          </p:nvPr>
        </p:nvSpPr>
        <p:spPr>
          <a:xfrm>
            <a:off x="1411198" y="802298"/>
            <a:ext cx="9369604" cy="2541431"/>
          </a:xfrm>
        </p:spPr>
        <p:txBody>
          <a:bodyPr>
            <a:normAutofit fontScale="90000"/>
          </a:bodyPr>
          <a:lstStyle/>
          <a:p>
            <a:pPr lvl="0"/>
            <a:r>
              <a:rPr lang="en-GB" sz="6600" dirty="0">
                <a:latin typeface="+mj-lt"/>
              </a:rPr>
              <a:t>weaving together so many unheard stories</a:t>
            </a:r>
            <a:endParaRPr lang="en-GB" dirty="0"/>
          </a:p>
        </p:txBody>
      </p:sp>
      <p:sp>
        <p:nvSpPr>
          <p:cNvPr id="3" name="Subtitle 2">
            <a:extLst>
              <a:ext uri="{FF2B5EF4-FFF2-40B4-BE49-F238E27FC236}">
                <a16:creationId xmlns:a16="http://schemas.microsoft.com/office/drawing/2014/main" id="{74D5C5A9-838D-8A8E-64D1-3CF7CA3AB25A}"/>
              </a:ext>
            </a:extLst>
          </p:cNvPr>
          <p:cNvSpPr>
            <a:spLocks noGrp="1"/>
          </p:cNvSpPr>
          <p:nvPr>
            <p:ph type="subTitle" idx="1"/>
          </p:nvPr>
        </p:nvSpPr>
        <p:spPr>
          <a:xfrm>
            <a:off x="2256772" y="3635347"/>
            <a:ext cx="7678456" cy="884397"/>
          </a:xfrm>
        </p:spPr>
        <p:txBody>
          <a:bodyPr>
            <a:noAutofit/>
          </a:bodyPr>
          <a:lstStyle/>
          <a:p>
            <a:r>
              <a:rPr lang="en-US" sz="2800" dirty="0"/>
              <a:t>Activist research to resource a disabled Christian movement</a:t>
            </a:r>
          </a:p>
        </p:txBody>
      </p:sp>
      <p:sp>
        <p:nvSpPr>
          <p:cNvPr id="4" name="TextBox 3">
            <a:extLst>
              <a:ext uri="{FF2B5EF4-FFF2-40B4-BE49-F238E27FC236}">
                <a16:creationId xmlns:a16="http://schemas.microsoft.com/office/drawing/2014/main" id="{5A7116A8-B8D9-222C-61AE-7A31421BEE6A}"/>
              </a:ext>
            </a:extLst>
          </p:cNvPr>
          <p:cNvSpPr txBox="1"/>
          <p:nvPr/>
        </p:nvSpPr>
        <p:spPr>
          <a:xfrm>
            <a:off x="8421665" y="4947706"/>
            <a:ext cx="3770335" cy="1107996"/>
          </a:xfrm>
          <a:prstGeom prst="rect">
            <a:avLst/>
          </a:prstGeom>
          <a:noFill/>
        </p:spPr>
        <p:txBody>
          <a:bodyPr wrap="square" rtlCol="0">
            <a:spAutoFit/>
          </a:bodyPr>
          <a:lstStyle/>
          <a:p>
            <a:r>
              <a:rPr lang="en-US" sz="2200" dirty="0"/>
              <a:t>Naomi Lawson Jacobs</a:t>
            </a:r>
          </a:p>
          <a:p>
            <a:r>
              <a:rPr lang="en-US" sz="2200" dirty="0"/>
              <a:t>University of Leeds</a:t>
            </a:r>
          </a:p>
          <a:p>
            <a:r>
              <a:rPr lang="en-US" sz="2200" dirty="0" err="1"/>
              <a:t>n.l.jacobs@leeds.ac.uk</a:t>
            </a:r>
            <a:endParaRPr lang="en-US" sz="2200" dirty="0"/>
          </a:p>
        </p:txBody>
      </p:sp>
    </p:spTree>
    <p:extLst>
      <p:ext uri="{BB962C8B-B14F-4D97-AF65-F5344CB8AC3E}">
        <p14:creationId xmlns:p14="http://schemas.microsoft.com/office/powerpoint/2010/main" val="251462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0BC64-19E5-1417-D14F-58C6E6E748FE}"/>
              </a:ext>
            </a:extLst>
          </p:cNvPr>
          <p:cNvSpPr>
            <a:spLocks noGrp="1"/>
          </p:cNvSpPr>
          <p:nvPr>
            <p:ph type="title"/>
          </p:nvPr>
        </p:nvSpPr>
        <p:spPr/>
        <p:txBody>
          <a:bodyPr/>
          <a:lstStyle/>
          <a:p>
            <a:r>
              <a:rPr lang="en-US" dirty="0"/>
              <a:t>research SILENCING DISABLED PEOPLE</a:t>
            </a:r>
          </a:p>
        </p:txBody>
      </p:sp>
      <p:sp>
        <p:nvSpPr>
          <p:cNvPr id="3" name="Content Placeholder 2">
            <a:extLst>
              <a:ext uri="{FF2B5EF4-FFF2-40B4-BE49-F238E27FC236}">
                <a16:creationId xmlns:a16="http://schemas.microsoft.com/office/drawing/2014/main" id="{8B4727F6-90DF-1054-F124-A45A9AF6F5A0}"/>
              </a:ext>
            </a:extLst>
          </p:cNvPr>
          <p:cNvSpPr>
            <a:spLocks noGrp="1"/>
          </p:cNvSpPr>
          <p:nvPr>
            <p:ph idx="1"/>
          </p:nvPr>
        </p:nvSpPr>
        <p:spPr>
          <a:xfrm>
            <a:off x="2206322" y="1853754"/>
            <a:ext cx="9603275" cy="3951960"/>
          </a:xfrm>
        </p:spPr>
        <p:txBody>
          <a:bodyPr>
            <a:normAutofit fontScale="92500" lnSpcReduction="20000"/>
          </a:bodyPr>
          <a:lstStyle/>
          <a:p>
            <a:pPr>
              <a:lnSpc>
                <a:spcPct val="100000"/>
              </a:lnSpc>
            </a:pPr>
            <a:endParaRPr lang="en-GB" sz="3100" b="1" dirty="0"/>
          </a:p>
          <a:p>
            <a:pPr marL="0" indent="0">
              <a:buNone/>
            </a:pPr>
            <a:r>
              <a:rPr lang="en-GB" sz="3100" i="1" dirty="0"/>
              <a:t>Academics [researching disability]… have cast themselves in the role of expert and ‘knower’ – a role which… maintains that the knowledge and experience of disabled people does not count. </a:t>
            </a:r>
          </a:p>
          <a:p>
            <a:pPr marL="0" indent="0">
              <a:buNone/>
            </a:pPr>
            <a:r>
              <a:rPr lang="en-GB" sz="3100" dirty="0"/>
              <a:t>Stone &amp; Priestley, 1996</a:t>
            </a:r>
          </a:p>
          <a:p>
            <a:endParaRPr lang="en-GB" sz="2000" dirty="0"/>
          </a:p>
          <a:p>
            <a:pPr marL="0" indent="0">
              <a:buNone/>
            </a:pPr>
            <a:endParaRPr lang="en-GB" sz="2000" dirty="0"/>
          </a:p>
          <a:p>
            <a:pPr marL="0" indent="0">
              <a:lnSpc>
                <a:spcPct val="100000"/>
              </a:lnSpc>
              <a:buNone/>
            </a:pPr>
            <a:r>
              <a:rPr lang="en-GB" sz="3000" dirty="0"/>
              <a:t>Epistemic injustice (Fricker 2007)</a:t>
            </a:r>
          </a:p>
          <a:p>
            <a:pPr marL="0" indent="0">
              <a:lnSpc>
                <a:spcPct val="100000"/>
              </a:lnSpc>
              <a:buNone/>
            </a:pPr>
            <a:endParaRPr lang="en-GB" sz="2000" b="1" dirty="0"/>
          </a:p>
          <a:p>
            <a:endParaRPr lang="en-US" dirty="0"/>
          </a:p>
        </p:txBody>
      </p:sp>
      <p:pic>
        <p:nvPicPr>
          <p:cNvPr id="4" name="Graphic 3" descr="Open quotation mark outline">
            <a:extLst>
              <a:ext uri="{FF2B5EF4-FFF2-40B4-BE49-F238E27FC236}">
                <a16:creationId xmlns:a16="http://schemas.microsoft.com/office/drawing/2014/main" id="{F2677E4B-1C62-9F0B-A100-68F303D12F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4949" y="1703694"/>
            <a:ext cx="1049235" cy="1049235"/>
          </a:xfrm>
          <a:prstGeom prst="rect">
            <a:avLst/>
          </a:prstGeom>
        </p:spPr>
      </p:pic>
      <p:pic>
        <p:nvPicPr>
          <p:cNvPr id="5" name="Graphic 4" descr="Open quotation mark outline">
            <a:extLst>
              <a:ext uri="{FF2B5EF4-FFF2-40B4-BE49-F238E27FC236}">
                <a16:creationId xmlns:a16="http://schemas.microsoft.com/office/drawing/2014/main" id="{07E28FE5-551A-0338-0095-5564C981C4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137805" y="3429000"/>
            <a:ext cx="1253526" cy="1253526"/>
          </a:xfrm>
          <a:prstGeom prst="rect">
            <a:avLst/>
          </a:prstGeom>
        </p:spPr>
      </p:pic>
    </p:spTree>
    <p:extLst>
      <p:ext uri="{BB962C8B-B14F-4D97-AF65-F5344CB8AC3E}">
        <p14:creationId xmlns:p14="http://schemas.microsoft.com/office/powerpoint/2010/main" val="3139820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907C-0501-D17D-2A27-E1358C6FEDF6}"/>
              </a:ext>
            </a:extLst>
          </p:cNvPr>
          <p:cNvSpPr>
            <a:spLocks noGrp="1"/>
          </p:cNvSpPr>
          <p:nvPr>
            <p:ph type="title"/>
          </p:nvPr>
        </p:nvSpPr>
        <p:spPr>
          <a:xfrm>
            <a:off x="1451579" y="804519"/>
            <a:ext cx="9603275" cy="1049235"/>
          </a:xfrm>
        </p:spPr>
        <p:txBody>
          <a:bodyPr>
            <a:normAutofit/>
          </a:bodyPr>
          <a:lstStyle/>
          <a:p>
            <a:r>
              <a:rPr lang="en-US" dirty="0"/>
              <a:t>Oppressive social research on disability</a:t>
            </a:r>
          </a:p>
        </p:txBody>
      </p:sp>
      <p:pic>
        <p:nvPicPr>
          <p:cNvPr id="1026" name="Picture 2">
            <a:extLst>
              <a:ext uri="{FF2B5EF4-FFF2-40B4-BE49-F238E27FC236}">
                <a16:creationId xmlns:a16="http://schemas.microsoft.com/office/drawing/2014/main" id="{A2A4F975-7FDD-D21A-8A80-B68B056FC3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927" b="-4"/>
          <a:stretch/>
        </p:blipFill>
        <p:spPr bwMode="auto">
          <a:xfrm>
            <a:off x="637118" y="1972536"/>
            <a:ext cx="2388799" cy="3299440"/>
          </a:xfrm>
          <a:prstGeom prst="rect">
            <a:avLst/>
          </a:prstGeom>
          <a:noFill/>
          <a:extLst>
            <a:ext uri="{909E8E84-426E-40DD-AFC4-6F175D3DCCD1}">
              <a14:hiddenFill xmlns:a14="http://schemas.microsoft.com/office/drawing/2010/main">
                <a:solidFill>
                  <a:srgbClr val="FFFFFF"/>
                </a:solidFill>
              </a14:hiddenFill>
            </a:ext>
          </a:extLst>
        </p:spPr>
      </p:pic>
      <p:sp>
        <p:nvSpPr>
          <p:cNvPr id="1030" name="Content Placeholder 1029">
            <a:extLst>
              <a:ext uri="{FF2B5EF4-FFF2-40B4-BE49-F238E27FC236}">
                <a16:creationId xmlns:a16="http://schemas.microsoft.com/office/drawing/2014/main" id="{9C8712B0-35CD-EABE-66B3-A6FB8BD17A13}"/>
              </a:ext>
            </a:extLst>
          </p:cNvPr>
          <p:cNvSpPr>
            <a:spLocks noGrp="1"/>
          </p:cNvSpPr>
          <p:nvPr>
            <p:ph idx="1"/>
          </p:nvPr>
        </p:nvSpPr>
        <p:spPr>
          <a:xfrm>
            <a:off x="4148340" y="1483270"/>
            <a:ext cx="6979702" cy="3151770"/>
          </a:xfrm>
        </p:spPr>
        <p:txBody>
          <a:bodyPr>
            <a:normAutofit fontScale="25000" lnSpcReduction="20000"/>
          </a:bodyPr>
          <a:lstStyle/>
          <a:p>
            <a:pPr marL="0" indent="0">
              <a:lnSpc>
                <a:spcPct val="110000"/>
              </a:lnSpc>
              <a:buNone/>
            </a:pPr>
            <a:endParaRPr lang="en-GB" sz="96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GB" sz="9600" i="1" dirty="0">
                <a:effectLst/>
                <a:ea typeface="Calibri" panose="020F0502020204030204" pitchFamily="34" charset="0"/>
                <a:cs typeface="Times New Roman" panose="02020603050405020304" pitchFamily="18" charset="0"/>
              </a:rPr>
              <a:t>Faced with any socially oppressed group, social scientists have a choice of only two alternatives: either a firm commitment to serve the interests of the oppressed group to end their oppression, or a commitment to serve the interests of the oppressors to continue their oppressive practices (which last they also do by serving their own interests). There can be no middle way.</a:t>
            </a:r>
            <a:endParaRPr lang="en-US" sz="9600" i="1" dirty="0"/>
          </a:p>
          <a:p>
            <a:pPr marL="0" indent="0">
              <a:lnSpc>
                <a:spcPct val="110000"/>
              </a:lnSpc>
              <a:spcAft>
                <a:spcPts val="1200"/>
              </a:spcAft>
              <a:buNone/>
            </a:pPr>
            <a:r>
              <a:rPr lang="en-US" sz="8800" kern="100" dirty="0">
                <a:effectLst/>
                <a:ea typeface="Calibri" panose="020F0502020204030204" pitchFamily="34" charset="0"/>
              </a:rPr>
              <a:t>Hunt</a:t>
            </a:r>
            <a:r>
              <a:rPr lang="en-US" sz="8800" kern="100" dirty="0">
                <a:ea typeface="Calibri" panose="020F0502020204030204" pitchFamily="34" charset="0"/>
              </a:rPr>
              <a:t>,</a:t>
            </a:r>
            <a:r>
              <a:rPr lang="en-US" sz="8800" kern="100" dirty="0">
                <a:effectLst/>
                <a:ea typeface="Calibri" panose="020F0502020204030204" pitchFamily="34" charset="0"/>
              </a:rPr>
              <a:t> 1981</a:t>
            </a:r>
            <a:endParaRPr lang="en-US" sz="8800" kern="100" dirty="0"/>
          </a:p>
        </p:txBody>
      </p:sp>
      <p:sp>
        <p:nvSpPr>
          <p:cNvPr id="3" name="TextBox 2">
            <a:extLst>
              <a:ext uri="{FF2B5EF4-FFF2-40B4-BE49-F238E27FC236}">
                <a16:creationId xmlns:a16="http://schemas.microsoft.com/office/drawing/2014/main" id="{400BBB26-3E8F-0A07-AE77-AD76266E4262}"/>
              </a:ext>
            </a:extLst>
          </p:cNvPr>
          <p:cNvSpPr txBox="1"/>
          <p:nvPr/>
        </p:nvSpPr>
        <p:spPr>
          <a:xfrm>
            <a:off x="637118" y="5390758"/>
            <a:ext cx="2937087" cy="430887"/>
          </a:xfrm>
          <a:prstGeom prst="rect">
            <a:avLst/>
          </a:prstGeom>
          <a:noFill/>
        </p:spPr>
        <p:txBody>
          <a:bodyPr wrap="square" rtlCol="0">
            <a:spAutoFit/>
          </a:bodyPr>
          <a:lstStyle/>
          <a:p>
            <a:r>
              <a:rPr lang="en-US" sz="2200" i="1" dirty="0"/>
              <a:t>Paul Hunt</a:t>
            </a:r>
            <a:endParaRPr lang="en-US" sz="2200" dirty="0"/>
          </a:p>
        </p:txBody>
      </p:sp>
      <p:sp>
        <p:nvSpPr>
          <p:cNvPr id="20" name="TextBox 19">
            <a:extLst>
              <a:ext uri="{FF2B5EF4-FFF2-40B4-BE49-F238E27FC236}">
                <a16:creationId xmlns:a16="http://schemas.microsoft.com/office/drawing/2014/main" id="{27F99E70-07B2-EC48-8E11-28DA6EE3A2EF}"/>
              </a:ext>
            </a:extLst>
          </p:cNvPr>
          <p:cNvSpPr txBox="1"/>
          <p:nvPr/>
        </p:nvSpPr>
        <p:spPr>
          <a:xfrm>
            <a:off x="11379634" y="4809211"/>
            <a:ext cx="184731" cy="369332"/>
          </a:xfrm>
          <a:prstGeom prst="rect">
            <a:avLst/>
          </a:prstGeom>
          <a:noFill/>
        </p:spPr>
        <p:txBody>
          <a:bodyPr wrap="none" rtlCol="0">
            <a:spAutoFit/>
          </a:bodyPr>
          <a:lstStyle/>
          <a:p>
            <a:endParaRPr lang="en-US" dirty="0"/>
          </a:p>
        </p:txBody>
      </p:sp>
      <p:grpSp>
        <p:nvGrpSpPr>
          <p:cNvPr id="23" name="Group 22">
            <a:extLst>
              <a:ext uri="{FF2B5EF4-FFF2-40B4-BE49-F238E27FC236}">
                <a16:creationId xmlns:a16="http://schemas.microsoft.com/office/drawing/2014/main" id="{728EE923-A730-67B1-80F9-63325D07321C}"/>
              </a:ext>
            </a:extLst>
          </p:cNvPr>
          <p:cNvGrpSpPr/>
          <p:nvPr/>
        </p:nvGrpSpPr>
        <p:grpSpPr>
          <a:xfrm>
            <a:off x="3099105" y="1737353"/>
            <a:ext cx="8165933" cy="3256524"/>
            <a:chOff x="3099105" y="1737353"/>
            <a:chExt cx="8165933" cy="3256524"/>
          </a:xfrm>
        </p:grpSpPr>
        <p:pic>
          <p:nvPicPr>
            <p:cNvPr id="21" name="Graphic 20" descr="Open quotation mark outline">
              <a:extLst>
                <a:ext uri="{FF2B5EF4-FFF2-40B4-BE49-F238E27FC236}">
                  <a16:creationId xmlns:a16="http://schemas.microsoft.com/office/drawing/2014/main" id="{5CC107C2-1648-2DCF-A4DB-82A3420BF1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0215803" y="3944642"/>
              <a:ext cx="1049235" cy="1049235"/>
            </a:xfrm>
            <a:prstGeom prst="rect">
              <a:avLst/>
            </a:prstGeom>
          </p:spPr>
        </p:pic>
        <p:pic>
          <p:nvPicPr>
            <p:cNvPr id="22" name="Graphic 21" descr="Open quotation mark outline">
              <a:extLst>
                <a:ext uri="{FF2B5EF4-FFF2-40B4-BE49-F238E27FC236}">
                  <a16:creationId xmlns:a16="http://schemas.microsoft.com/office/drawing/2014/main" id="{0EEAF292-8D66-6233-83D9-6A54BC3E15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99105" y="1737353"/>
              <a:ext cx="1049235" cy="1049235"/>
            </a:xfrm>
            <a:prstGeom prst="rect">
              <a:avLst/>
            </a:prstGeom>
          </p:spPr>
        </p:pic>
      </p:grpSp>
    </p:spTree>
    <p:extLst>
      <p:ext uri="{BB962C8B-B14F-4D97-AF65-F5344CB8AC3E}">
        <p14:creationId xmlns:p14="http://schemas.microsoft.com/office/powerpoint/2010/main" val="193156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5920F-7711-31AC-6288-D64B24F40AB4}"/>
              </a:ext>
            </a:extLst>
          </p:cNvPr>
          <p:cNvSpPr>
            <a:spLocks noGrp="1"/>
          </p:cNvSpPr>
          <p:nvPr>
            <p:ph type="title"/>
          </p:nvPr>
        </p:nvSpPr>
        <p:spPr>
          <a:xfrm>
            <a:off x="1451579" y="804520"/>
            <a:ext cx="9603275" cy="999228"/>
          </a:xfrm>
        </p:spPr>
        <p:txBody>
          <a:bodyPr/>
          <a:lstStyle/>
          <a:p>
            <a:r>
              <a:rPr lang="en-US" dirty="0"/>
              <a:t>Activism &amp; Gatecrashing knowledge</a:t>
            </a:r>
          </a:p>
        </p:txBody>
      </p:sp>
      <p:sp>
        <p:nvSpPr>
          <p:cNvPr id="3" name="Content Placeholder 2">
            <a:extLst>
              <a:ext uri="{FF2B5EF4-FFF2-40B4-BE49-F238E27FC236}">
                <a16:creationId xmlns:a16="http://schemas.microsoft.com/office/drawing/2014/main" id="{941EB8D8-A43A-0E30-87E1-A372DEA75A1F}"/>
              </a:ext>
            </a:extLst>
          </p:cNvPr>
          <p:cNvSpPr>
            <a:spLocks noGrp="1"/>
          </p:cNvSpPr>
          <p:nvPr>
            <p:ph idx="1"/>
          </p:nvPr>
        </p:nvSpPr>
        <p:spPr>
          <a:xfrm>
            <a:off x="112734" y="1979112"/>
            <a:ext cx="11774466" cy="4584526"/>
          </a:xfrm>
        </p:spPr>
        <p:txBody>
          <a:bodyPr>
            <a:normAutofit/>
          </a:bodyPr>
          <a:lstStyle/>
          <a:p>
            <a:pPr lvl="1">
              <a:spcAft>
                <a:spcPts val="1200"/>
              </a:spcAft>
              <a:buFont typeface="Wingdings" pitchFamily="2" charset="2"/>
              <a:buChar char="Ø"/>
            </a:pPr>
            <a:r>
              <a:rPr lang="en-GB" sz="2200" dirty="0"/>
              <a:t> </a:t>
            </a:r>
            <a:r>
              <a:rPr lang="en-GB" sz="2400" dirty="0"/>
              <a:t>Activism and research can inform each other to transform ableist structures</a:t>
            </a:r>
            <a:r>
              <a:rPr lang="en-US" sz="2400" dirty="0"/>
              <a:t> </a:t>
            </a:r>
            <a:r>
              <a:rPr lang="en-GB" sz="2200" dirty="0"/>
              <a:t>(</a:t>
            </a:r>
            <a:r>
              <a:rPr lang="en-GB" sz="2200" dirty="0" err="1"/>
              <a:t>Gillberg</a:t>
            </a:r>
            <a:r>
              <a:rPr lang="en-GB" sz="2200" dirty="0"/>
              <a:t> 2020:16)</a:t>
            </a:r>
          </a:p>
          <a:p>
            <a:pPr>
              <a:lnSpc>
                <a:spcPct val="110000"/>
              </a:lnSpc>
            </a:pPr>
            <a:r>
              <a:rPr lang="en-US" sz="2200" kern="100" dirty="0"/>
              <a:t>Emancipatory disability research</a:t>
            </a:r>
          </a:p>
          <a:p>
            <a:r>
              <a:rPr lang="en-GB" sz="2200" dirty="0"/>
              <a:t>Gatecrashing: “a methodological revolution… we need knowledge built on disability as the norm” (</a:t>
            </a:r>
            <a:r>
              <a:rPr lang="en-GB" sz="2200" dirty="0" err="1"/>
              <a:t>Gillberg</a:t>
            </a:r>
            <a:r>
              <a:rPr lang="en-GB" sz="2200" dirty="0"/>
              <a:t> 2020:26).</a:t>
            </a:r>
            <a:endParaRPr lang="en-GB" sz="2400" dirty="0"/>
          </a:p>
          <a:p>
            <a:pPr lvl="1">
              <a:buFont typeface="Wingdings" pitchFamily="2" charset="2"/>
              <a:buChar char="Ø"/>
            </a:pPr>
            <a:r>
              <a:rPr lang="en-GB" sz="2400" dirty="0"/>
              <a:t>What (and who) is academic knowledge </a:t>
            </a:r>
            <a:r>
              <a:rPr lang="en-GB" sz="2400" i="1" dirty="0"/>
              <a:t>for?</a:t>
            </a:r>
          </a:p>
          <a:p>
            <a:pPr lvl="1">
              <a:buFont typeface="Wingdings" pitchFamily="2" charset="2"/>
              <a:buChar char="Ø"/>
            </a:pPr>
            <a:r>
              <a:rPr lang="en-GB" sz="2400" dirty="0"/>
              <a:t>How far can disability research be a resource for activism, in contexts where there is little activism?</a:t>
            </a:r>
          </a:p>
          <a:p>
            <a:endParaRPr lang="en-GB" dirty="0"/>
          </a:p>
          <a:p>
            <a:endParaRPr lang="en-US" dirty="0"/>
          </a:p>
        </p:txBody>
      </p:sp>
    </p:spTree>
    <p:extLst>
      <p:ext uri="{BB962C8B-B14F-4D97-AF65-F5344CB8AC3E}">
        <p14:creationId xmlns:p14="http://schemas.microsoft.com/office/powerpoint/2010/main" val="51881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28F5379-DC76-A254-BCF7-00DA5BC4E78E}"/>
              </a:ext>
            </a:extLst>
          </p:cNvPr>
          <p:cNvSpPr>
            <a:spLocks noGrp="1"/>
          </p:cNvSpPr>
          <p:nvPr>
            <p:ph type="sldNum" sz="quarter" idx="12"/>
          </p:nvPr>
        </p:nvSpPr>
        <p:spPr>
          <a:xfrm>
            <a:off x="9906000" y="6356350"/>
            <a:ext cx="1447800" cy="365125"/>
          </a:xfrm>
        </p:spPr>
        <p:txBody>
          <a:bodyPr vert="horz" lIns="91440" tIns="45720" rIns="91440" bIns="45720" rtlCol="0" anchor="ctr">
            <a:normAutofit/>
          </a:bodyPr>
          <a:lstStyle/>
          <a:p>
            <a:pPr>
              <a:spcAft>
                <a:spcPts val="600"/>
              </a:spcAft>
            </a:pPr>
            <a:fld id="{73B850FF-6169-4056-8077-06FFA93A5366}" type="slidenum">
              <a:rPr lang="en-US" sz="1100" cap="all">
                <a:cs typeface="Segoe UI Semilight" panose="020B0402040204020203" pitchFamily="34" charset="0"/>
              </a:rPr>
              <a:pPr>
                <a:spcAft>
                  <a:spcPts val="600"/>
                </a:spcAft>
              </a:pPr>
              <a:t>5</a:t>
            </a:fld>
            <a:endParaRPr lang="en-US" sz="1100" cap="all" dirty="0">
              <a:cs typeface="Segoe UI Semilight" panose="020B0402040204020203" pitchFamily="34" charset="0"/>
            </a:endParaRPr>
          </a:p>
        </p:txBody>
      </p:sp>
      <p:graphicFrame>
        <p:nvGraphicFramePr>
          <p:cNvPr id="5" name="TextBox 10">
            <a:extLst>
              <a:ext uri="{FF2B5EF4-FFF2-40B4-BE49-F238E27FC236}">
                <a16:creationId xmlns:a16="http://schemas.microsoft.com/office/drawing/2014/main" id="{97981F5B-5F5D-D7F2-7DB0-CFD0BF463F50}"/>
              </a:ext>
            </a:extLst>
          </p:cNvPr>
          <p:cNvGraphicFramePr/>
          <p:nvPr>
            <p:extLst>
              <p:ext uri="{D42A27DB-BD31-4B8C-83A1-F6EECF244321}">
                <p14:modId xmlns:p14="http://schemas.microsoft.com/office/powerpoint/2010/main" val="2032649558"/>
              </p:ext>
            </p:extLst>
          </p:nvPr>
        </p:nvGraphicFramePr>
        <p:xfrm>
          <a:off x="237996" y="1905120"/>
          <a:ext cx="5757460" cy="4119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extBox 10">
            <a:extLst>
              <a:ext uri="{FF2B5EF4-FFF2-40B4-BE49-F238E27FC236}">
                <a16:creationId xmlns:a16="http://schemas.microsoft.com/office/drawing/2014/main" id="{8DA54135-4ECE-E0AD-F2D7-A43CB280E21C}"/>
              </a:ext>
            </a:extLst>
          </p:cNvPr>
          <p:cNvGraphicFramePr/>
          <p:nvPr>
            <p:extLst>
              <p:ext uri="{D42A27DB-BD31-4B8C-83A1-F6EECF244321}">
                <p14:modId xmlns:p14="http://schemas.microsoft.com/office/powerpoint/2010/main" val="3853914733"/>
              </p:ext>
            </p:extLst>
          </p:nvPr>
        </p:nvGraphicFramePr>
        <p:xfrm>
          <a:off x="6096000" y="1894667"/>
          <a:ext cx="5667538" cy="41303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itle 1">
            <a:extLst>
              <a:ext uri="{FF2B5EF4-FFF2-40B4-BE49-F238E27FC236}">
                <a16:creationId xmlns:a16="http://schemas.microsoft.com/office/drawing/2014/main" id="{64BF4882-1BCF-4FEC-FDD8-7E7B698465D7}"/>
              </a:ext>
            </a:extLst>
          </p:cNvPr>
          <p:cNvSpPr txBox="1">
            <a:spLocks/>
          </p:cNvSpPr>
          <p:nvPr/>
        </p:nvSpPr>
        <p:spPr>
          <a:xfrm>
            <a:off x="428462" y="40657"/>
            <a:ext cx="11792610" cy="1335662"/>
          </a:xfrm>
          <a:prstGeom prst="rect">
            <a:avLst/>
          </a:prstGeom>
        </p:spPr>
        <p:txBody>
          <a:bodyPr/>
          <a:lstStyle>
            <a:lvl1pPr algn="l" defTabSz="914400" rtl="0" eaLnBrk="1" latinLnBrk="0" hangingPunct="1">
              <a:lnSpc>
                <a:spcPct val="110000"/>
              </a:lnSpc>
              <a:spcBef>
                <a:spcPts val="1000"/>
              </a:spcBef>
              <a:buNone/>
              <a:defRPr sz="4000" kern="1200">
                <a:solidFill>
                  <a:schemeClr val="bg1"/>
                </a:solidFill>
                <a:effectLst>
                  <a:outerShdw blurRad="38100" dist="38100" dir="2700000" algn="tl">
                    <a:srgbClr val="000000">
                      <a:alpha val="43137"/>
                    </a:srgbClr>
                  </a:outerShdw>
                </a:effectLst>
                <a:latin typeface="+mj-lt"/>
                <a:ea typeface="+mj-ea"/>
                <a:cs typeface="+mj-cs"/>
              </a:defRPr>
            </a:lvl1pPr>
          </a:lstStyle>
          <a:p>
            <a:r>
              <a:rPr lang="en-US" sz="3200" dirty="0">
                <a:solidFill>
                  <a:schemeClr val="tx1"/>
                </a:solidFill>
                <a:effectLst>
                  <a:outerShdw blurRad="1270000" dist="2540000" dir="21540000" sx="200000" sy="200000" algn="tl">
                    <a:srgbClr val="000000">
                      <a:alpha val="0"/>
                    </a:srgbClr>
                  </a:outerShdw>
                </a:effectLst>
              </a:rPr>
              <a:t>PhD research – Disabled Christians’ experiences in UK churches</a:t>
            </a:r>
          </a:p>
          <a:p>
            <a:r>
              <a:rPr lang="en-US" sz="2600" dirty="0">
                <a:solidFill>
                  <a:schemeClr val="tx1"/>
                </a:solidFill>
                <a:effectLst>
                  <a:outerShdw blurRad="1270000" dist="2540000" dir="21540000" sx="200000" sy="200000" algn="tl">
                    <a:srgbClr val="000000">
                      <a:alpha val="0"/>
                    </a:srgbClr>
                  </a:outerShdw>
                </a:effectLst>
              </a:rPr>
              <a:t>Study of Religions, SOAS (2019) </a:t>
            </a:r>
          </a:p>
        </p:txBody>
      </p:sp>
      <p:sp>
        <p:nvSpPr>
          <p:cNvPr id="8" name="TextBox 7">
            <a:extLst>
              <a:ext uri="{FF2B5EF4-FFF2-40B4-BE49-F238E27FC236}">
                <a16:creationId xmlns:a16="http://schemas.microsoft.com/office/drawing/2014/main" id="{F58707BD-CBD2-9367-1B71-2854EA8EB7E0}"/>
              </a:ext>
            </a:extLst>
          </p:cNvPr>
          <p:cNvSpPr txBox="1"/>
          <p:nvPr/>
        </p:nvSpPr>
        <p:spPr>
          <a:xfrm>
            <a:off x="428462" y="1250908"/>
            <a:ext cx="9228582" cy="430887"/>
          </a:xfrm>
          <a:prstGeom prst="rect">
            <a:avLst/>
          </a:prstGeom>
          <a:noFill/>
        </p:spPr>
        <p:txBody>
          <a:bodyPr wrap="square" rtlCol="0">
            <a:spAutoFit/>
          </a:bodyPr>
          <a:lstStyle/>
          <a:p>
            <a:r>
              <a:rPr lang="en-US" sz="2200" dirty="0"/>
              <a:t>Supervisor: Sian Hawthorne</a:t>
            </a:r>
          </a:p>
        </p:txBody>
      </p:sp>
    </p:spTree>
    <p:extLst>
      <p:ext uri="{BB962C8B-B14F-4D97-AF65-F5344CB8AC3E}">
        <p14:creationId xmlns:p14="http://schemas.microsoft.com/office/powerpoint/2010/main" val="3449182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5B755-2FAA-1C8B-6955-FA226DB168CD}"/>
              </a:ext>
            </a:extLst>
          </p:cNvPr>
          <p:cNvSpPr>
            <a:spLocks noGrp="1"/>
          </p:cNvSpPr>
          <p:nvPr>
            <p:ph type="title"/>
          </p:nvPr>
        </p:nvSpPr>
        <p:spPr>
          <a:xfrm>
            <a:off x="1451579" y="717580"/>
            <a:ext cx="9603275" cy="1049235"/>
          </a:xfrm>
        </p:spPr>
        <p:txBody>
          <a:bodyPr>
            <a:normAutofit/>
          </a:bodyPr>
          <a:lstStyle/>
          <a:p>
            <a:r>
              <a:rPr lang="en-US" dirty="0"/>
              <a:t>Disabled people &amp; churches:  </a:t>
            </a:r>
            <a:br>
              <a:rPr lang="en-US" dirty="0"/>
            </a:br>
            <a:r>
              <a:rPr lang="en-US" dirty="0"/>
              <a:t>the context</a:t>
            </a:r>
          </a:p>
        </p:txBody>
      </p:sp>
      <p:pic>
        <p:nvPicPr>
          <p:cNvPr id="5" name="Graphic 4" descr="Open quotation mark outline">
            <a:extLst>
              <a:ext uri="{FF2B5EF4-FFF2-40B4-BE49-F238E27FC236}">
                <a16:creationId xmlns:a16="http://schemas.microsoft.com/office/drawing/2014/main" id="{26E4D8A2-D9CA-09CA-C496-2F5E5E094B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823452" y="3208360"/>
            <a:ext cx="1049235" cy="1049235"/>
          </a:xfrm>
          <a:prstGeom prst="rect">
            <a:avLst/>
          </a:prstGeom>
        </p:spPr>
      </p:pic>
      <p:pic>
        <p:nvPicPr>
          <p:cNvPr id="6" name="Picture 5" descr="A fish eye view of a church&#10;&#10;Description automatically generated">
            <a:extLst>
              <a:ext uri="{FF2B5EF4-FFF2-40B4-BE49-F238E27FC236}">
                <a16:creationId xmlns:a16="http://schemas.microsoft.com/office/drawing/2014/main" id="{6EFD9D7C-0D64-A0D4-4051-DC9B9CE88F3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72912" y="4057523"/>
            <a:ext cx="2330393" cy="1893445"/>
          </a:xfrm>
          <a:prstGeom prst="rect">
            <a:avLst/>
          </a:prstGeom>
        </p:spPr>
      </p:pic>
      <p:pic>
        <p:nvPicPr>
          <p:cNvPr id="4" name="Graphic 3" descr="Open quotation mark outline">
            <a:extLst>
              <a:ext uri="{FF2B5EF4-FFF2-40B4-BE49-F238E27FC236}">
                <a16:creationId xmlns:a16="http://schemas.microsoft.com/office/drawing/2014/main" id="{8C991033-8388-B3FF-3753-034296856D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3162" y="1691135"/>
            <a:ext cx="1049235" cy="1049235"/>
          </a:xfrm>
          <a:prstGeom prst="rect">
            <a:avLst/>
          </a:prstGeom>
        </p:spPr>
      </p:pic>
      <p:sp>
        <p:nvSpPr>
          <p:cNvPr id="3" name="Content Placeholder 2">
            <a:extLst>
              <a:ext uri="{FF2B5EF4-FFF2-40B4-BE49-F238E27FC236}">
                <a16:creationId xmlns:a16="http://schemas.microsoft.com/office/drawing/2014/main" id="{682AF4EE-8483-1170-B455-52BFAB4C1DC2}"/>
              </a:ext>
            </a:extLst>
          </p:cNvPr>
          <p:cNvSpPr>
            <a:spLocks noGrp="1"/>
          </p:cNvSpPr>
          <p:nvPr>
            <p:ph idx="1"/>
          </p:nvPr>
        </p:nvSpPr>
        <p:spPr>
          <a:xfrm>
            <a:off x="3022085" y="1928714"/>
            <a:ext cx="8109377" cy="3162472"/>
          </a:xfrm>
        </p:spPr>
        <p:txBody>
          <a:bodyPr>
            <a:normAutofit fontScale="92500"/>
          </a:bodyPr>
          <a:lstStyle/>
          <a:p>
            <a:pPr marL="0" indent="0">
              <a:lnSpc>
                <a:spcPct val="110000"/>
              </a:lnSpc>
              <a:buFont typeface="Arial" panose="020B0604020202020204" pitchFamily="34" charset="0"/>
              <a:buNone/>
            </a:pPr>
            <a:r>
              <a:rPr lang="en-US" sz="2800" i="1" dirty="0"/>
              <a:t>So much of the time the voices heard on disability – particularly in the church – are non-disabled people who speak from study or research… It is from the </a:t>
            </a:r>
            <a:r>
              <a:rPr lang="en-US" sz="2800" i="1" dirty="0" err="1"/>
              <a:t>centre</a:t>
            </a:r>
            <a:r>
              <a:rPr lang="en-US" sz="2800" i="1" dirty="0"/>
              <a:t> looking out, rather than from the edge… If it is the only voice, it can do damage.</a:t>
            </a:r>
          </a:p>
          <a:p>
            <a:pPr marL="0" indent="0">
              <a:lnSpc>
                <a:spcPct val="110000"/>
              </a:lnSpc>
              <a:buNone/>
            </a:pPr>
            <a:r>
              <a:rPr lang="en-US" sz="2600" dirty="0"/>
              <a:t>Fiona MacMillan &amp; Samuel Wells, 2021</a:t>
            </a:r>
            <a:br>
              <a:rPr lang="en-US" sz="2400" dirty="0"/>
            </a:br>
            <a:br>
              <a:rPr lang="en-US" sz="1600" dirty="0">
                <a:highlight>
                  <a:srgbClr val="FFFF00"/>
                </a:highlight>
              </a:rPr>
            </a:br>
            <a:endParaRPr lang="en-US" sz="1600" dirty="0">
              <a:highlight>
                <a:srgbClr val="FFFF00"/>
              </a:highlight>
            </a:endParaRPr>
          </a:p>
          <a:p>
            <a:pPr>
              <a:lnSpc>
                <a:spcPct val="110000"/>
              </a:lnSpc>
            </a:pPr>
            <a:endParaRPr lang="en-US" sz="1600" dirty="0"/>
          </a:p>
        </p:txBody>
      </p:sp>
      <p:sp>
        <p:nvSpPr>
          <p:cNvPr id="9" name="TextBox 8">
            <a:extLst>
              <a:ext uri="{FF2B5EF4-FFF2-40B4-BE49-F238E27FC236}">
                <a16:creationId xmlns:a16="http://schemas.microsoft.com/office/drawing/2014/main" id="{43901C4E-1989-9AF7-0358-814FFD58616F}"/>
              </a:ext>
            </a:extLst>
          </p:cNvPr>
          <p:cNvSpPr txBox="1"/>
          <p:nvPr/>
        </p:nvSpPr>
        <p:spPr>
          <a:xfrm>
            <a:off x="2721459" y="4057523"/>
            <a:ext cx="8840063" cy="2126993"/>
          </a:xfrm>
          <a:prstGeom prst="rect">
            <a:avLst/>
          </a:prstGeom>
          <a:noFill/>
        </p:spPr>
        <p:txBody>
          <a:bodyPr wrap="square" rtlCol="0">
            <a:spAutoFit/>
          </a:bodyPr>
          <a:lstStyle/>
          <a:p>
            <a:pPr>
              <a:lnSpc>
                <a:spcPct val="110000"/>
              </a:lnSpc>
              <a:buFontTx/>
              <a:buChar char="-"/>
            </a:pPr>
            <a:endParaRPr lang="en-US" sz="1800" dirty="0"/>
          </a:p>
          <a:p>
            <a:pPr marL="457200" indent="-457200">
              <a:lnSpc>
                <a:spcPct val="110000"/>
              </a:lnSpc>
              <a:buClr>
                <a:schemeClr val="accent1"/>
              </a:buClr>
              <a:buFont typeface="Wingdings" pitchFamily="2" charset="2"/>
              <a:buChar char="Ø"/>
            </a:pPr>
            <a:r>
              <a:rPr lang="en-US" sz="2600" dirty="0"/>
              <a:t>Gap in research – disabled people in religious communities </a:t>
            </a:r>
            <a:r>
              <a:rPr lang="en-US" sz="2200" dirty="0"/>
              <a:t>(C</a:t>
            </a:r>
            <a:r>
              <a:rPr lang="en-GB" sz="2200" dirty="0"/>
              <a:t>reamer 2006, Imhoff 2017) </a:t>
            </a:r>
            <a:endParaRPr lang="en-US" sz="2200" dirty="0"/>
          </a:p>
          <a:p>
            <a:pPr marL="457200" indent="-457200">
              <a:lnSpc>
                <a:spcPct val="110000"/>
              </a:lnSpc>
              <a:buClr>
                <a:schemeClr val="accent1"/>
              </a:buClr>
              <a:buFont typeface="Wingdings" pitchFamily="2" charset="2"/>
              <a:buChar char="Ø"/>
            </a:pPr>
            <a:r>
              <a:rPr lang="en-US" sz="2600" dirty="0"/>
              <a:t>Pastoral power in churches (Foucault 1982)</a:t>
            </a:r>
          </a:p>
          <a:p>
            <a:pPr marL="457200" indent="-457200">
              <a:lnSpc>
                <a:spcPct val="110000"/>
              </a:lnSpc>
              <a:buClr>
                <a:schemeClr val="accent1"/>
              </a:buClr>
              <a:buFont typeface="Wingdings" pitchFamily="2" charset="2"/>
              <a:buChar char="Ø"/>
            </a:pPr>
            <a:r>
              <a:rPr lang="en-US" sz="2600" dirty="0"/>
              <a:t>Disabled people as </a:t>
            </a:r>
            <a:r>
              <a:rPr lang="en-US" sz="2600" i="1" dirty="0"/>
              <a:t>knowers</a:t>
            </a:r>
            <a:r>
              <a:rPr lang="en-US" sz="2600" dirty="0"/>
              <a:t> &amp; </a:t>
            </a:r>
            <a:r>
              <a:rPr lang="en-US" sz="2600" i="1" dirty="0"/>
              <a:t>theologians</a:t>
            </a:r>
            <a:endParaRPr lang="en-US" sz="2600" dirty="0"/>
          </a:p>
        </p:txBody>
      </p:sp>
    </p:spTree>
    <p:extLst>
      <p:ext uri="{BB962C8B-B14F-4D97-AF65-F5344CB8AC3E}">
        <p14:creationId xmlns:p14="http://schemas.microsoft.com/office/powerpoint/2010/main" val="248219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B774C-192C-C388-FAB2-A78C27D338D3}"/>
              </a:ext>
            </a:extLst>
          </p:cNvPr>
          <p:cNvSpPr>
            <a:spLocks noGrp="1"/>
          </p:cNvSpPr>
          <p:nvPr>
            <p:ph type="title"/>
          </p:nvPr>
        </p:nvSpPr>
        <p:spPr>
          <a:xfrm>
            <a:off x="1594837" y="929710"/>
            <a:ext cx="9603275" cy="1049235"/>
          </a:xfrm>
        </p:spPr>
        <p:txBody>
          <a:bodyPr/>
          <a:lstStyle/>
          <a:p>
            <a:r>
              <a:rPr lang="en-US" dirty="0"/>
              <a:t>BRIANNA:  Activism in the pews </a:t>
            </a:r>
          </a:p>
        </p:txBody>
      </p:sp>
      <p:sp>
        <p:nvSpPr>
          <p:cNvPr id="3" name="Content Placeholder 2">
            <a:extLst>
              <a:ext uri="{FF2B5EF4-FFF2-40B4-BE49-F238E27FC236}">
                <a16:creationId xmlns:a16="http://schemas.microsoft.com/office/drawing/2014/main" id="{EC42F9F4-6824-D26D-4C88-3FCE1C44057C}"/>
              </a:ext>
            </a:extLst>
          </p:cNvPr>
          <p:cNvSpPr>
            <a:spLocks noGrp="1"/>
          </p:cNvSpPr>
          <p:nvPr>
            <p:ph idx="1"/>
          </p:nvPr>
        </p:nvSpPr>
        <p:spPr>
          <a:xfrm>
            <a:off x="1137145" y="1890540"/>
            <a:ext cx="10242055" cy="4037750"/>
          </a:xfrm>
        </p:spPr>
        <p:txBody>
          <a:bodyPr>
            <a:normAutofit fontScale="85000" lnSpcReduction="10000"/>
          </a:bodyPr>
          <a:lstStyle/>
          <a:p>
            <a:pPr marL="0" indent="0">
              <a:buNone/>
            </a:pPr>
            <a:r>
              <a:rPr lang="en-GB" sz="2600" i="1" dirty="0">
                <a:effectLst/>
              </a:rPr>
              <a:t>At big services I’m constantly seeing [disabled] people arriving with nowhere to go, and the seats already filled up.…[The stewards] have to ask, “Would you please go and sit elsewhere?”  This poor person in the wheelchair is going, “I’m so sorry, I’m so sorry to cause this fuss and I’m so sorry…” Now, since then, I have witnessed other people go through that same hideous ordeal… But when I say, “There should be spaces left for wheelchairs,” they think that what I’m asking is… a seat reserved for me every service… They can’t look at the wider picture. </a:t>
            </a:r>
          </a:p>
          <a:p>
            <a:pPr marL="0" indent="0">
              <a:buNone/>
            </a:pPr>
            <a:r>
              <a:rPr lang="en-GB" sz="2600" i="1" dirty="0">
                <a:effectLst/>
              </a:rPr>
              <a:t>…[M]</a:t>
            </a:r>
            <a:r>
              <a:rPr lang="en-GB" sz="2600" i="1" dirty="0" err="1">
                <a:effectLst/>
              </a:rPr>
              <a:t>aybe</a:t>
            </a:r>
            <a:r>
              <a:rPr lang="en-GB" sz="2600" i="1" dirty="0">
                <a:effectLst/>
              </a:rPr>
              <a:t> I should just give up on the cathedral and go to the local church… But I have this fight… I try very hard to do it through education, through talking, through… creating a cause</a:t>
            </a:r>
            <a:r>
              <a:rPr lang="en-GB" sz="2600" i="1" dirty="0"/>
              <a:t>… But </a:t>
            </a:r>
            <a:r>
              <a:rPr lang="en-GB" sz="2600" i="1" dirty="0">
                <a:effectLst/>
              </a:rPr>
              <a:t>I have cried bucket loads over it, because I do feel completely invisible and violated. </a:t>
            </a:r>
          </a:p>
          <a:p>
            <a:pPr marL="0" indent="0">
              <a:buNone/>
            </a:pPr>
            <a:endParaRPr lang="en-GB" sz="2300" i="1" dirty="0">
              <a:effectLst/>
            </a:endParaRPr>
          </a:p>
          <a:p>
            <a:pPr marL="0" indent="0">
              <a:buNone/>
            </a:pPr>
            <a:endParaRPr lang="en-GB" i="1" dirty="0"/>
          </a:p>
          <a:p>
            <a:pPr marL="0" indent="0">
              <a:buNone/>
            </a:pPr>
            <a:endParaRPr lang="en-US" dirty="0"/>
          </a:p>
        </p:txBody>
      </p:sp>
      <p:pic>
        <p:nvPicPr>
          <p:cNvPr id="4" name="Graphic 3" descr="Open quotation mark outline">
            <a:extLst>
              <a:ext uri="{FF2B5EF4-FFF2-40B4-BE49-F238E27FC236}">
                <a16:creationId xmlns:a16="http://schemas.microsoft.com/office/drawing/2014/main" id="{E323104A-E504-5BAE-A1E5-D8B57E6F2A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623" y="1612513"/>
            <a:ext cx="915383" cy="915383"/>
          </a:xfrm>
          <a:prstGeom prst="rect">
            <a:avLst/>
          </a:prstGeom>
        </p:spPr>
      </p:pic>
      <p:pic>
        <p:nvPicPr>
          <p:cNvPr id="5" name="Graphic 4" descr="Open quotation mark outline">
            <a:extLst>
              <a:ext uri="{FF2B5EF4-FFF2-40B4-BE49-F238E27FC236}">
                <a16:creationId xmlns:a16="http://schemas.microsoft.com/office/drawing/2014/main" id="{76C49C11-75D4-D8A9-C3E3-6996510AD6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790005" y="5159491"/>
            <a:ext cx="1058790" cy="1046826"/>
          </a:xfrm>
          <a:prstGeom prst="rect">
            <a:avLst/>
          </a:prstGeom>
        </p:spPr>
      </p:pic>
    </p:spTree>
    <p:extLst>
      <p:ext uri="{BB962C8B-B14F-4D97-AF65-F5344CB8AC3E}">
        <p14:creationId xmlns:p14="http://schemas.microsoft.com/office/powerpoint/2010/main" val="217000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8AD4F-552D-C2FC-AA91-F82D152D12D4}"/>
              </a:ext>
            </a:extLst>
          </p:cNvPr>
          <p:cNvSpPr>
            <a:spLocks noGrp="1"/>
          </p:cNvSpPr>
          <p:nvPr>
            <p:ph type="title"/>
          </p:nvPr>
        </p:nvSpPr>
        <p:spPr>
          <a:xfrm>
            <a:off x="1442586" y="967357"/>
            <a:ext cx="9603275" cy="1049235"/>
          </a:xfrm>
        </p:spPr>
        <p:txBody>
          <a:bodyPr/>
          <a:lstStyle/>
          <a:p>
            <a:r>
              <a:rPr lang="en-US" dirty="0"/>
              <a:t>Jemma: disability theology as resistance</a:t>
            </a:r>
          </a:p>
        </p:txBody>
      </p:sp>
      <p:sp>
        <p:nvSpPr>
          <p:cNvPr id="3" name="Content Placeholder 2">
            <a:extLst>
              <a:ext uri="{FF2B5EF4-FFF2-40B4-BE49-F238E27FC236}">
                <a16:creationId xmlns:a16="http://schemas.microsoft.com/office/drawing/2014/main" id="{DA250507-EB2C-6BF0-072D-398243452EF2}"/>
              </a:ext>
            </a:extLst>
          </p:cNvPr>
          <p:cNvSpPr>
            <a:spLocks noGrp="1"/>
          </p:cNvSpPr>
          <p:nvPr>
            <p:ph idx="1"/>
          </p:nvPr>
        </p:nvSpPr>
        <p:spPr>
          <a:xfrm>
            <a:off x="1411269" y="2016592"/>
            <a:ext cx="9338146" cy="3695276"/>
          </a:xfrm>
        </p:spPr>
        <p:txBody>
          <a:bodyPr>
            <a:noAutofit/>
          </a:bodyPr>
          <a:lstStyle/>
          <a:p>
            <a:pPr marL="0" indent="0">
              <a:buNone/>
            </a:pPr>
            <a:r>
              <a:rPr lang="en-GB" sz="2400" i="1" dirty="0">
                <a:solidFill>
                  <a:schemeClr val="tx1"/>
                </a:solidFill>
                <a:effectLst/>
                <a:cs typeface="Posterama" panose="020B0504020200020000" pitchFamily="34" charset="0"/>
              </a:rPr>
              <a:t>…I have limited knowledge [about disability and the Bible], but I have found myself trying to explain complex issues to those in leadership… I often feel misunderstood or struggle to understand how teachings apply to me.</a:t>
            </a:r>
          </a:p>
          <a:p>
            <a:pPr marL="0" indent="0">
              <a:buNone/>
            </a:pPr>
            <a:r>
              <a:rPr lang="en-GB" sz="2400" b="0" i="1" dirty="0">
                <a:solidFill>
                  <a:schemeClr val="tx1"/>
                </a:solidFill>
                <a:effectLst/>
                <a:cs typeface="Posterama" panose="020B0504020200020000" pitchFamily="34" charset="0"/>
              </a:rPr>
              <a:t>…It’s hard to find material about disability and theology that is actually written by disabled people. Many, many books are written about disabled people and the church, but our own voices are not heard.</a:t>
            </a:r>
            <a:endParaRPr lang="en-GB" sz="2400" b="0" i="0" dirty="0">
              <a:solidFill>
                <a:schemeClr val="tx1"/>
              </a:solidFill>
              <a:effectLst/>
              <a:cs typeface="Posterama" panose="020B0504020200020000" pitchFamily="34" charset="0"/>
            </a:endParaRPr>
          </a:p>
        </p:txBody>
      </p:sp>
      <p:grpSp>
        <p:nvGrpSpPr>
          <p:cNvPr id="6" name="Group 5">
            <a:extLst>
              <a:ext uri="{FF2B5EF4-FFF2-40B4-BE49-F238E27FC236}">
                <a16:creationId xmlns:a16="http://schemas.microsoft.com/office/drawing/2014/main" id="{1E224DF0-159B-9B00-FE0C-FBDEF518A439}"/>
              </a:ext>
            </a:extLst>
          </p:cNvPr>
          <p:cNvGrpSpPr/>
          <p:nvPr/>
        </p:nvGrpSpPr>
        <p:grpSpPr>
          <a:xfrm>
            <a:off x="657131" y="1671634"/>
            <a:ext cx="10805385" cy="3424432"/>
            <a:chOff x="657131" y="1671634"/>
            <a:chExt cx="10805385" cy="3424432"/>
          </a:xfrm>
        </p:grpSpPr>
        <p:pic>
          <p:nvPicPr>
            <p:cNvPr id="4" name="Graphic 3" descr="Open quotation mark outline">
              <a:extLst>
                <a:ext uri="{FF2B5EF4-FFF2-40B4-BE49-F238E27FC236}">
                  <a16:creationId xmlns:a16="http://schemas.microsoft.com/office/drawing/2014/main" id="{33F3897F-A3CC-7182-AFF5-162A8E9F4B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7131" y="1671634"/>
              <a:ext cx="915383" cy="915383"/>
            </a:xfrm>
            <a:prstGeom prst="rect">
              <a:avLst/>
            </a:prstGeom>
          </p:spPr>
        </p:pic>
        <p:pic>
          <p:nvPicPr>
            <p:cNvPr id="5" name="Graphic 4" descr="Open quotation mark outline">
              <a:extLst>
                <a:ext uri="{FF2B5EF4-FFF2-40B4-BE49-F238E27FC236}">
                  <a16:creationId xmlns:a16="http://schemas.microsoft.com/office/drawing/2014/main" id="{6729D936-DA39-24B8-F5F8-0B9109681C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0403726" y="4037276"/>
              <a:ext cx="1058790" cy="1058790"/>
            </a:xfrm>
            <a:prstGeom prst="rect">
              <a:avLst/>
            </a:prstGeom>
          </p:spPr>
        </p:pic>
      </p:grpSp>
    </p:spTree>
    <p:extLst>
      <p:ext uri="{BB962C8B-B14F-4D97-AF65-F5344CB8AC3E}">
        <p14:creationId xmlns:p14="http://schemas.microsoft.com/office/powerpoint/2010/main" val="208622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64BBC-9190-F888-3E5D-7136EFE1670B}"/>
              </a:ext>
            </a:extLst>
          </p:cNvPr>
          <p:cNvSpPr>
            <a:spLocks noGrp="1"/>
          </p:cNvSpPr>
          <p:nvPr>
            <p:ph type="title"/>
          </p:nvPr>
        </p:nvSpPr>
        <p:spPr>
          <a:xfrm>
            <a:off x="1175657" y="804519"/>
            <a:ext cx="10072914" cy="1049235"/>
          </a:xfrm>
        </p:spPr>
        <p:txBody>
          <a:bodyPr/>
          <a:lstStyle/>
          <a:p>
            <a:r>
              <a:rPr lang="en-US" dirty="0"/>
              <a:t>Participants’ resistance &amp; activism for change</a:t>
            </a:r>
          </a:p>
        </p:txBody>
      </p:sp>
      <p:sp>
        <p:nvSpPr>
          <p:cNvPr id="3" name="Content Placeholder 2">
            <a:extLst>
              <a:ext uri="{FF2B5EF4-FFF2-40B4-BE49-F238E27FC236}">
                <a16:creationId xmlns:a16="http://schemas.microsoft.com/office/drawing/2014/main" id="{FE32F212-24F1-4AC0-C8DE-FF37CAE4BD80}"/>
              </a:ext>
            </a:extLst>
          </p:cNvPr>
          <p:cNvSpPr>
            <a:spLocks noGrp="1"/>
          </p:cNvSpPr>
          <p:nvPr>
            <p:ph idx="1"/>
          </p:nvPr>
        </p:nvSpPr>
        <p:spPr>
          <a:xfrm>
            <a:off x="896080" y="2129425"/>
            <a:ext cx="10632067" cy="4096011"/>
          </a:xfrm>
        </p:spPr>
        <p:txBody>
          <a:bodyPr>
            <a:noAutofit/>
          </a:bodyPr>
          <a:lstStyle/>
          <a:p>
            <a:pPr>
              <a:lnSpc>
                <a:spcPct val="100000"/>
              </a:lnSpc>
              <a:buFont typeface="Wingdings" pitchFamily="2" charset="2"/>
              <a:buChar char="Ø"/>
            </a:pPr>
            <a:r>
              <a:rPr lang="en-US" sz="2400" dirty="0"/>
              <a:t>Often lacked spiritual capital needed to participate in the theological conversation</a:t>
            </a:r>
          </a:p>
          <a:p>
            <a:pPr>
              <a:lnSpc>
                <a:spcPct val="100000"/>
              </a:lnSpc>
              <a:buFont typeface="Wingdings" pitchFamily="2" charset="2"/>
              <a:buChar char="Ø"/>
            </a:pPr>
            <a:r>
              <a:rPr lang="en-US" sz="2400" dirty="0"/>
              <a:t>Were often aware of gaps in critical research on disability and religion</a:t>
            </a:r>
          </a:p>
          <a:p>
            <a:pPr>
              <a:lnSpc>
                <a:spcPct val="100000"/>
              </a:lnSpc>
              <a:buFont typeface="Wingdings" pitchFamily="2" charset="2"/>
              <a:buChar char="Ø"/>
            </a:pPr>
            <a:r>
              <a:rPr lang="en-US" sz="2400" dirty="0"/>
              <a:t>Rarely able to find theology and teaching that reflected their lived experience</a:t>
            </a:r>
          </a:p>
          <a:p>
            <a:pPr>
              <a:lnSpc>
                <a:spcPct val="100000"/>
              </a:lnSpc>
              <a:buFont typeface="Wingdings" pitchFamily="2" charset="2"/>
              <a:buChar char="Ø"/>
            </a:pPr>
            <a:r>
              <a:rPr lang="en-US" sz="2400" dirty="0"/>
              <a:t>Isolated – were looking for an imagined community (Garland-Thomson 1997)</a:t>
            </a:r>
          </a:p>
          <a:p>
            <a:pPr lvl="1">
              <a:lnSpc>
                <a:spcPct val="100000"/>
              </a:lnSpc>
            </a:pPr>
            <a:r>
              <a:rPr lang="en-US" sz="2200" b="1" dirty="0"/>
              <a:t>stories</a:t>
            </a:r>
            <a:r>
              <a:rPr lang="en-US" sz="2200" dirty="0"/>
              <a:t> of other disabled Christians</a:t>
            </a:r>
          </a:p>
          <a:p>
            <a:pPr>
              <a:lnSpc>
                <a:spcPct val="100000"/>
              </a:lnSpc>
              <a:buFont typeface="Wingdings" pitchFamily="2" charset="2"/>
              <a:buChar char="Ø"/>
            </a:pPr>
            <a:r>
              <a:rPr lang="en-US" sz="2400" dirty="0"/>
              <a:t>Were engaging in activism &amp; resistance and sharing lived theology</a:t>
            </a:r>
          </a:p>
          <a:p>
            <a:pPr lvl="1">
              <a:lnSpc>
                <a:spcPct val="100000"/>
              </a:lnSpc>
            </a:pPr>
            <a:r>
              <a:rPr lang="en-US" sz="2200" dirty="0"/>
              <a:t>individually </a:t>
            </a:r>
          </a:p>
          <a:p>
            <a:pPr lvl="1">
              <a:lnSpc>
                <a:spcPct val="100000"/>
              </a:lnSpc>
            </a:pPr>
            <a:r>
              <a:rPr lang="en-US" sz="2200" dirty="0"/>
              <a:t>(increasingly) in collective activism</a:t>
            </a:r>
          </a:p>
        </p:txBody>
      </p:sp>
    </p:spTree>
    <p:extLst>
      <p:ext uri="{BB962C8B-B14F-4D97-AF65-F5344CB8AC3E}">
        <p14:creationId xmlns:p14="http://schemas.microsoft.com/office/powerpoint/2010/main" val="327677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Gallery</Template>
  <TotalTime>1660</TotalTime>
  <Words>2427</Words>
  <Application>Microsoft Macintosh PowerPoint</Application>
  <PresentationFormat>Widescreen</PresentationFormat>
  <Paragraphs>152</Paragraphs>
  <Slides>15</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Aptos</vt:lpstr>
      <vt:lpstr>Arial</vt:lpstr>
      <vt:lpstr>AvenirNext LT Pro Medium</vt:lpstr>
      <vt:lpstr>Calibri</vt:lpstr>
      <vt:lpstr>Gill Sans MT</vt:lpstr>
      <vt:lpstr>Posterama</vt:lpstr>
      <vt:lpstr>Segoe UI Semilight</vt:lpstr>
      <vt:lpstr>Wingdings</vt:lpstr>
      <vt:lpstr>Gallery</vt:lpstr>
      <vt:lpstr>weaving together so many unheard stories</vt:lpstr>
      <vt:lpstr>research SILENCING DISABLED PEOPLE</vt:lpstr>
      <vt:lpstr>Oppressive social research on disability</vt:lpstr>
      <vt:lpstr>Activism &amp; Gatecrashing knowledge</vt:lpstr>
      <vt:lpstr>PowerPoint Presentation</vt:lpstr>
      <vt:lpstr>Disabled people &amp; churches:   the context</vt:lpstr>
      <vt:lpstr>BRIANNA:  Activism in the pews </vt:lpstr>
      <vt:lpstr>Jemma: disability theology as resistance</vt:lpstr>
      <vt:lpstr>Participants’ resistance &amp; activism for change</vt:lpstr>
      <vt:lpstr>PowerPoint Presentation</vt:lpstr>
      <vt:lpstr>‘At the Gates’ Book Launch</vt:lpstr>
      <vt:lpstr>‘IMPACT’ and activist research </vt:lpstr>
      <vt:lpstr>WEAVING TOGETHER UNHEARD STORIES</vt:lpstr>
      <vt:lpstr>references</vt:lpstr>
      <vt:lpstr>weaving together so many unheard stories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Naomi Lawson Jacobs</dc:creator>
  <cp:lastModifiedBy>Naomi  Lawson Jacobs</cp:lastModifiedBy>
  <cp:revision>26</cp:revision>
  <dcterms:created xsi:type="dcterms:W3CDTF">2024-07-08T09:08:13Z</dcterms:created>
  <dcterms:modified xsi:type="dcterms:W3CDTF">2024-09-03T08:28:29Z</dcterms:modified>
</cp:coreProperties>
</file>