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62" r:id="rId2"/>
    <p:sldId id="315" r:id="rId3"/>
    <p:sldId id="309" r:id="rId4"/>
    <p:sldId id="284" r:id="rId5"/>
    <p:sldId id="285" r:id="rId6"/>
    <p:sldId id="301" r:id="rId7"/>
    <p:sldId id="302" r:id="rId8"/>
    <p:sldId id="314" r:id="rId9"/>
    <p:sldId id="306" r:id="rId10"/>
    <p:sldId id="295" r:id="rId11"/>
    <p:sldId id="296" r:id="rId12"/>
    <p:sldId id="304" r:id="rId13"/>
    <p:sldId id="303" r:id="rId14"/>
    <p:sldId id="294" r:id="rId15"/>
    <p:sldId id="286" r:id="rId16"/>
    <p:sldId id="297" r:id="rId17"/>
    <p:sldId id="293" r:id="rId18"/>
    <p:sldId id="299" r:id="rId19"/>
    <p:sldId id="287" r:id="rId20"/>
    <p:sldId id="316" r:id="rId21"/>
    <p:sldId id="300" r:id="rId22"/>
    <p:sldId id="317" r:id="rId23"/>
    <p:sldId id="261" r:id="rId24"/>
    <p:sldId id="310" r:id="rId25"/>
    <p:sldId id="290" r:id="rId26"/>
    <p:sldId id="312" r:id="rId27"/>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FF1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656" autoAdjust="0"/>
  </p:normalViewPr>
  <p:slideViewPr>
    <p:cSldViewPr snapToGrid="0">
      <p:cViewPr varScale="1">
        <p:scale>
          <a:sx n="102" d="100"/>
          <a:sy n="102" d="100"/>
        </p:scale>
        <p:origin x="888" y="192"/>
      </p:cViewPr>
      <p:guideLst>
        <p:guide pos="3840"/>
        <p:guide orient="horz" pos="2160"/>
      </p:guideLst>
    </p:cSldViewPr>
  </p:slideViewPr>
  <p:notesTextViewPr>
    <p:cViewPr>
      <p:scale>
        <a:sx n="1" d="1"/>
        <a:sy n="1" d="1"/>
      </p:scale>
      <p:origin x="0" y="0"/>
    </p:cViewPr>
  </p:notesTextViewPr>
  <p:notesViewPr>
    <p:cSldViewPr snapToGrid="0">
      <p:cViewPr varScale="1">
        <p:scale>
          <a:sx n="90" d="100"/>
          <a:sy n="90" d="100"/>
        </p:scale>
        <p:origin x="302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777F8E3-60B4-4794-B44A-559ACFB548E9}" type="datetime1">
              <a:rPr lang="en-GB" smtClean="0"/>
              <a:t>03/09/2024</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BAE14B8-3CC9-472D-9BC5-A84D80684DE2}" type="slidenum">
              <a:rPr lang="en-GB" smtClean="0"/>
              <a:t>‹#›</a:t>
            </a:fld>
            <a:endParaRPr lang="en-GB"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F5BD6BE-BD3E-445A-B0AD-8EA0CFF6A381}" type="datetime1">
              <a:rPr lang="en-GB" noProof="0" smtClean="0"/>
              <a:t>03/09/2024</a:t>
            </a:fld>
            <a:endParaRPr lang="en-GB"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FB667E1-E601-4AAF-B95C-B25720D70A60}" type="slidenum">
              <a:rPr lang="en-GB" noProof="0" smtClean="0"/>
              <a:t>‹#›</a:t>
            </a:fld>
            <a:endParaRPr lang="en-GB" noProof="0"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FB667E1-E601-4AAF-B95C-B25720D70A60}" type="slidenum">
              <a:rPr lang="en-GB" smtClean="0"/>
              <a:t>1</a:t>
            </a:fld>
            <a:endParaRPr lang="en-GB" dirty="0"/>
          </a:p>
        </p:txBody>
      </p:sp>
    </p:spTree>
    <p:extLst>
      <p:ext uri="{BB962C8B-B14F-4D97-AF65-F5344CB8AC3E}">
        <p14:creationId xmlns:p14="http://schemas.microsoft.com/office/powerpoint/2010/main" val="4052417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wander, my mind wanders. I re-narrate the experience of ‘spacing out’ into an experience of mind-meandering. I am </a:t>
            </a:r>
            <a:r>
              <a:rPr lang="en-US" i="1" dirty="0"/>
              <a:t>expected</a:t>
            </a:r>
            <a:r>
              <a:rPr lang="en-US" dirty="0"/>
              <a:t> to wander and meander in a labyrinth, both following meandering paths and wandering in my mind. Sometimes I wander to holy thoughts – snatches of prayers that come back to me – I say parts of St Patrick’s Breastplate at the corners and </a:t>
            </a:r>
            <a:r>
              <a:rPr lang="en-US" dirty="0" err="1"/>
              <a:t>centre</a:t>
            </a:r>
            <a:r>
              <a:rPr lang="en-US" dirty="0"/>
              <a:t>, wandering in and out of liturgy. And sometimes my mind wanders to mundane things – last night’s episode of Star Trek, the condition of my sick cat, and the vital philosophical question of whether I turned on the dehumidifier when I hung out the laundry. And all these thoughts too are holy, because the divine is in all things. As I walk, time stretches and flows and the past and the present become tangled and untangled and this is how time </a:t>
            </a:r>
            <a:r>
              <a:rPr lang="en-US" i="1" dirty="0"/>
              <a:t>should</a:t>
            </a:r>
            <a:r>
              <a:rPr lang="en-US" dirty="0"/>
              <a:t> feel when I’m walking a labyrinth. I’d like to say I’d like to say I’m no longer failing at time - but maybe I’m </a:t>
            </a:r>
            <a:r>
              <a:rPr lang="en-US" dirty="0" err="1"/>
              <a:t>neuroqueering</a:t>
            </a:r>
            <a:r>
              <a:rPr lang="en-US" dirty="0"/>
              <a:t> time, embracing ADHD time. I’d like to say I’m no longer failing at liturgy – but what if I’m embracing the ADHD art of failure - failing at linear liturgy, embracing the non-linear Christian traditions of contemplative prayer? I’d to say I’m no longer failing at embodiment, but I’ve tripped and fallen down in so many labyrinths at this point that I don’t think I’m </a:t>
            </a:r>
            <a:r>
              <a:rPr lang="en-US" i="1" dirty="0"/>
              <a:t>succeeding</a:t>
            </a:r>
            <a:r>
              <a:rPr lang="en-US" dirty="0"/>
              <a:t> at embodiment, but when I walk a labyrinth I am re-</a:t>
            </a:r>
            <a:r>
              <a:rPr lang="en-US" dirty="0" err="1"/>
              <a:t>membering</a:t>
            </a:r>
            <a:r>
              <a:rPr lang="en-US" dirty="0"/>
              <a:t> my embodiment – I am re-</a:t>
            </a:r>
            <a:r>
              <a:rPr lang="en-US" dirty="0" err="1"/>
              <a:t>membering</a:t>
            </a:r>
            <a:r>
              <a:rPr lang="en-US" dirty="0"/>
              <a:t> myself in the Body of Christ. My ADHD embodiment is holy.</a:t>
            </a:r>
          </a:p>
          <a:p>
            <a:endParaRPr lang="en-US" dirty="0"/>
          </a:p>
        </p:txBody>
      </p:sp>
      <p:sp>
        <p:nvSpPr>
          <p:cNvPr id="4" name="Slide Number Placeholder 3"/>
          <p:cNvSpPr>
            <a:spLocks noGrp="1"/>
          </p:cNvSpPr>
          <p:nvPr>
            <p:ph type="sldNum" sz="quarter" idx="5"/>
          </p:nvPr>
        </p:nvSpPr>
        <p:spPr/>
        <p:txBody>
          <a:bodyPr/>
          <a:lstStyle/>
          <a:p>
            <a:pPr rtl="0"/>
            <a:fld id="{7FB667E1-E601-4AAF-B95C-B25720D70A60}" type="slidenum">
              <a:rPr lang="en-GB" noProof="0" smtClean="0"/>
              <a:t>20</a:t>
            </a:fld>
            <a:endParaRPr lang="en-GB" noProof="0" dirty="0"/>
          </a:p>
        </p:txBody>
      </p:sp>
    </p:spTree>
    <p:extLst>
      <p:ext uri="{BB962C8B-B14F-4D97-AF65-F5344CB8AC3E}">
        <p14:creationId xmlns:p14="http://schemas.microsoft.com/office/powerpoint/2010/main" val="2104942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a typeface="Aptos" panose="020B0004020202020204" pitchFamily="34" charset="0"/>
              </a:rPr>
              <a:t>Wandering – a</a:t>
            </a:r>
            <a:r>
              <a:rPr lang="en-GB" sz="1200" dirty="0">
                <a:effectLst/>
                <a:ea typeface="Aptos" panose="020B0004020202020204" pitchFamily="34" charset="0"/>
              </a:rPr>
              <a:t> spiritual practice that could make space for ADHD embodiment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ea typeface="Aptos" panose="020B0004020202020204" pitchFamily="34" charset="0"/>
              </a:rPr>
              <a:t>(</a:t>
            </a:r>
            <a:r>
              <a:rPr lang="en-GB" sz="1200" dirty="0" err="1">
                <a:effectLst/>
                <a:ea typeface="Aptos" panose="020B0004020202020204" pitchFamily="34" charset="0"/>
              </a:rPr>
              <a:t>Neuroqueering</a:t>
            </a:r>
            <a:r>
              <a:rPr lang="en-GB" sz="1200" dirty="0">
                <a:effectLst/>
                <a:ea typeface="Aptos" panose="020B0004020202020204" pitchFamily="34" charset="0"/>
              </a:rPr>
              <a:t> – Nick Walker)</a:t>
            </a:r>
          </a:p>
          <a:p>
            <a:r>
              <a:rPr lang="en-US" dirty="0"/>
              <a:t>  </a:t>
            </a:r>
          </a:p>
        </p:txBody>
      </p:sp>
      <p:sp>
        <p:nvSpPr>
          <p:cNvPr id="4" name="Slide Number Placeholder 3"/>
          <p:cNvSpPr>
            <a:spLocks noGrp="1"/>
          </p:cNvSpPr>
          <p:nvPr>
            <p:ph type="sldNum" sz="quarter" idx="5"/>
          </p:nvPr>
        </p:nvSpPr>
        <p:spPr/>
        <p:txBody>
          <a:bodyPr/>
          <a:lstStyle/>
          <a:p>
            <a:pPr rtl="0"/>
            <a:fld id="{7FB667E1-E601-4AAF-B95C-B25720D70A60}" type="slidenum">
              <a:rPr lang="en-GB" noProof="0" smtClean="0"/>
              <a:t>21</a:t>
            </a:fld>
            <a:endParaRPr lang="en-GB" noProof="0" dirty="0"/>
          </a:p>
        </p:txBody>
      </p:sp>
    </p:spTree>
    <p:extLst>
      <p:ext uri="{BB962C8B-B14F-4D97-AF65-F5344CB8AC3E}">
        <p14:creationId xmlns:p14="http://schemas.microsoft.com/office/powerpoint/2010/main" val="1796493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Cole Arthur Riley would permit me, I would like to use her method of paradox and expand it for my purposes. I would like to add… “not paying attention, that I would pay attention to the divine” to her list of paradoxes. When I am walking a labyrinth I am embodying sacred attention. I have learned from Black theologians like Cole Arthur Riley that contemplation does not have to look like white supremacist heteropatriarchal theologies say it does - my practices do not have to look like Christian theological normalcy. My ADHD-affirmative, embodied practices are a challenge to theologies that say that only liturgical practices are true Christian worship [REF article that says so…] – that only by saying the Eucharistic prayer can I be part of the Body of Christ. Here, walking the labyrinths, literally outside the churches – even when the church doors are locked to me – I am re-</a:t>
            </a:r>
            <a:r>
              <a:rPr lang="en-GB" dirty="0" err="1"/>
              <a:t>membering</a:t>
            </a:r>
            <a:r>
              <a:rPr lang="en-GB" dirty="0"/>
              <a:t> my ADHD self.</a:t>
            </a:r>
          </a:p>
        </p:txBody>
      </p:sp>
      <p:sp>
        <p:nvSpPr>
          <p:cNvPr id="4" name="Slide Number Placeholder 3"/>
          <p:cNvSpPr>
            <a:spLocks noGrp="1"/>
          </p:cNvSpPr>
          <p:nvPr>
            <p:ph type="sldNum" sz="quarter" idx="10"/>
          </p:nvPr>
        </p:nvSpPr>
        <p:spPr/>
        <p:txBody>
          <a:bodyPr/>
          <a:lstStyle/>
          <a:p>
            <a:pPr rtl="0"/>
            <a:fld id="{7FB667E1-E601-4AAF-B95C-B25720D70A60}" type="slidenum">
              <a:rPr lang="en-GB" smtClean="0"/>
              <a:t>23</a:t>
            </a:fld>
            <a:endParaRPr lang="en-GB" dirty="0"/>
          </a:p>
        </p:txBody>
      </p:sp>
    </p:spTree>
    <p:extLst>
      <p:ext uri="{BB962C8B-B14F-4D97-AF65-F5344CB8AC3E}">
        <p14:creationId xmlns:p14="http://schemas.microsoft.com/office/powerpoint/2010/main" val="3773073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FB667E1-E601-4AAF-B95C-B25720D70A60}" type="slidenum">
              <a:rPr lang="en-GB" smtClean="0"/>
              <a:t>26</a:t>
            </a:fld>
            <a:endParaRPr lang="en-GB" dirty="0"/>
          </a:p>
        </p:txBody>
      </p:sp>
    </p:spTree>
    <p:extLst>
      <p:ext uri="{BB962C8B-B14F-4D97-AF65-F5344CB8AC3E}">
        <p14:creationId xmlns:p14="http://schemas.microsoft.com/office/powerpoint/2010/main" val="34456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a:t>
            </a:r>
          </a:p>
          <a:p>
            <a:r>
              <a:rPr lang="en-US" dirty="0" err="1"/>
              <a:t>AuDHDer</a:t>
            </a:r>
            <a:r>
              <a:rPr lang="en-US" dirty="0"/>
              <a:t> (both autistic &amp; have ADHD)</a:t>
            </a:r>
          </a:p>
          <a:p>
            <a:r>
              <a:rPr lang="en-US" dirty="0"/>
              <a:t>Diagnosed autistic in my early 30s </a:t>
            </a:r>
          </a:p>
          <a:p>
            <a:r>
              <a:rPr lang="en-US" dirty="0"/>
              <a:t>Diagnosed with ADHD age 40</a:t>
            </a:r>
          </a:p>
          <a:p>
            <a:r>
              <a:rPr lang="en-US" dirty="0"/>
              <a:t>Christian, Pagan &amp; accidental theologian - not good at going to church</a:t>
            </a:r>
          </a:p>
          <a:p>
            <a:r>
              <a:rPr lang="en-US" dirty="0"/>
              <a:t>Research with disabled Christians (Jacobs 2019; Jacobs &amp; Richardson 2022)</a:t>
            </a:r>
          </a:p>
          <a:p>
            <a:r>
              <a:rPr lang="en-US" dirty="0"/>
              <a:t>Significant number of autistic participants – far fewer </a:t>
            </a:r>
            <a:r>
              <a:rPr lang="en-US" dirty="0" err="1"/>
              <a:t>ADHDer</a:t>
            </a:r>
            <a:r>
              <a:rPr lang="en-US" dirty="0"/>
              <a:t> 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Diagnosis of ADHD —&gt; counter-narrate my story as a practitioner of religion(s) – retell my story </a:t>
            </a:r>
            <a:r>
              <a:rPr lang="en-US" sz="1800" dirty="0">
                <a:effectLst/>
                <a:latin typeface="Calibri" panose="020F0502020204030204" pitchFamily="34" charset="0"/>
                <a:ea typeface="Aptos" panose="020B0004020202020204" pitchFamily="34" charset="0"/>
              </a:rPr>
              <a:t>not as a representation of my ‘failure at church,’ </a:t>
            </a:r>
            <a:r>
              <a:rPr lang="en-US" sz="1800" dirty="0">
                <a:effectLst/>
                <a:latin typeface="Calibri" panose="020F0502020204030204" pitchFamily="34" charset="0"/>
                <a:ea typeface="Aptos" panose="020B0004020202020204" pitchFamily="34" charset="0"/>
                <a:cs typeface="Times New Roman" panose="02020603050405020304" pitchFamily="18" charset="0"/>
              </a:rPr>
              <a:t>but in ways that embrace my ADHD self and the forms of worship that work for me.</a:t>
            </a:r>
            <a:endParaRPr lang="en-US" sz="1800" dirty="0">
              <a:effectLst/>
              <a:latin typeface="Calibri" panose="020F0502020204030204" pitchFamily="34" charset="0"/>
              <a:ea typeface="Aptos" panose="020B0004020202020204" pitchFamily="34" charset="0"/>
            </a:endParaRPr>
          </a:p>
          <a:p>
            <a:r>
              <a:rPr lang="en-US" i="1" dirty="0"/>
              <a:t>Where are the ADHDers</a:t>
            </a:r>
            <a:r>
              <a:rPr lang="en-US" dirty="0"/>
              <a:t> in Christian theology &amp; churches? (</a:t>
            </a:r>
            <a:r>
              <a:rPr lang="en-US" sz="1800" dirty="0">
                <a:effectLst/>
                <a:latin typeface="Calibri" panose="020F0502020204030204" pitchFamily="34" charset="0"/>
                <a:ea typeface="Aptos" panose="020B0004020202020204" pitchFamily="34" charset="0"/>
                <a:cs typeface="Times New Roman" panose="02020603050405020304" pitchFamily="18" charset="0"/>
              </a:rPr>
              <a:t>Original title of my talk was ‘ADHDers are Here’ – you will see why it has changed…</a:t>
            </a:r>
            <a:r>
              <a:rPr lang="en-US" sz="1800" i="0" dirty="0">
                <a:effectLst/>
                <a:latin typeface="Calibri" panose="020F0502020204030204" pitchFamily="34" charset="0"/>
                <a:ea typeface="Aptos" panose="020B0004020202020204" pitchFamily="34"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rtl="0"/>
            <a:fld id="{7FB667E1-E601-4AAF-B95C-B25720D70A60}" type="slidenum">
              <a:rPr lang="en-GB" noProof="0" smtClean="0"/>
              <a:t>3</a:t>
            </a:fld>
            <a:endParaRPr lang="en-GB" noProof="0" dirty="0"/>
          </a:p>
        </p:txBody>
      </p:sp>
    </p:spTree>
    <p:extLst>
      <p:ext uri="{BB962C8B-B14F-4D97-AF65-F5344CB8AC3E}">
        <p14:creationId xmlns:p14="http://schemas.microsoft.com/office/powerpoint/2010/main" val="1618780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a member of the Anglican church and I like the Anglican church, even though it has many flaws. I really enjoy receiving communion and the theology of why it’s important. But I struggle with the liturgy of the Anglican church.  </a:t>
            </a:r>
          </a:p>
          <a:p>
            <a:r>
              <a:rPr lang="en-US" dirty="0"/>
              <a:t>Eternal time – ecstatic time</a:t>
            </a:r>
          </a:p>
        </p:txBody>
      </p:sp>
      <p:sp>
        <p:nvSpPr>
          <p:cNvPr id="4" name="Slide Number Placeholder 3"/>
          <p:cNvSpPr>
            <a:spLocks noGrp="1"/>
          </p:cNvSpPr>
          <p:nvPr>
            <p:ph type="sldNum" sz="quarter" idx="5"/>
          </p:nvPr>
        </p:nvSpPr>
        <p:spPr/>
        <p:txBody>
          <a:bodyPr/>
          <a:lstStyle/>
          <a:p>
            <a:pPr rtl="0"/>
            <a:fld id="{7FB667E1-E601-4AAF-B95C-B25720D70A60}" type="slidenum">
              <a:rPr lang="en-GB" noProof="0" smtClean="0"/>
              <a:t>5</a:t>
            </a:fld>
            <a:endParaRPr lang="en-GB" noProof="0" dirty="0"/>
          </a:p>
        </p:txBody>
      </p:sp>
    </p:spTree>
    <p:extLst>
      <p:ext uri="{BB962C8B-B14F-4D97-AF65-F5344CB8AC3E}">
        <p14:creationId xmlns:p14="http://schemas.microsoft.com/office/powerpoint/2010/main" val="2760993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BRIEFLY!]</a:t>
            </a:r>
          </a:p>
        </p:txBody>
      </p:sp>
      <p:sp>
        <p:nvSpPr>
          <p:cNvPr id="4" name="Slide Number Placeholder 3"/>
          <p:cNvSpPr>
            <a:spLocks noGrp="1"/>
          </p:cNvSpPr>
          <p:nvPr>
            <p:ph type="sldNum" sz="quarter" idx="5"/>
          </p:nvPr>
        </p:nvSpPr>
        <p:spPr/>
        <p:txBody>
          <a:bodyPr/>
          <a:lstStyle/>
          <a:p>
            <a:pPr rtl="0"/>
            <a:fld id="{7FB667E1-E601-4AAF-B95C-B25720D70A60}" type="slidenum">
              <a:rPr lang="en-GB" noProof="0" smtClean="0"/>
              <a:t>6</a:t>
            </a:fld>
            <a:endParaRPr lang="en-GB" noProof="0" dirty="0"/>
          </a:p>
        </p:txBody>
      </p:sp>
    </p:spTree>
    <p:extLst>
      <p:ext uri="{BB962C8B-B14F-4D97-AF65-F5344CB8AC3E}">
        <p14:creationId xmlns:p14="http://schemas.microsoft.com/office/powerpoint/2010/main" val="4055964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Theoretically, the worst that happens to me when I’m unmasked is disapproval. But this is disapproval in a context of Christian theology that says I should be engaging in liturgy *properly* or I’m not </a:t>
            </a:r>
            <a:r>
              <a:rPr lang="en-US" dirty="0" err="1"/>
              <a:t>honouring</a:t>
            </a:r>
            <a:r>
              <a:rPr lang="en-US" dirty="0"/>
              <a:t> God enough (this is something my research participants talked about – you have to behave appropriately in sacramental settings or you are </a:t>
            </a:r>
            <a:r>
              <a:rPr lang="en-US" dirty="0" err="1"/>
              <a:t>dishonouring</a:t>
            </a:r>
            <a:r>
              <a:rPr lang="en-US" dirty="0"/>
              <a:t> God). The stigma that results is not just about how I behave in liturgy – there are negative reactions to me in all contexts in church – this is just one, but it’s an important one. And I fail at it. (A few of my autistic research participants talked about the soothing quality of regularized ritual – I used to relate to that more, from an autistic perspective, </a:t>
            </a:r>
          </a:p>
        </p:txBody>
      </p:sp>
      <p:sp>
        <p:nvSpPr>
          <p:cNvPr id="4" name="Slide Number Placeholder 3"/>
          <p:cNvSpPr>
            <a:spLocks noGrp="1"/>
          </p:cNvSpPr>
          <p:nvPr>
            <p:ph type="sldNum" sz="quarter" idx="5"/>
          </p:nvPr>
        </p:nvSpPr>
        <p:spPr/>
        <p:txBody>
          <a:bodyPr/>
          <a:lstStyle/>
          <a:p>
            <a:pPr rtl="0"/>
            <a:fld id="{7FB667E1-E601-4AAF-B95C-B25720D70A60}" type="slidenum">
              <a:rPr lang="en-GB" noProof="0" smtClean="0"/>
              <a:t>8</a:t>
            </a:fld>
            <a:endParaRPr lang="en-GB" noProof="0" dirty="0"/>
          </a:p>
        </p:txBody>
      </p:sp>
    </p:spTree>
    <p:extLst>
      <p:ext uri="{BB962C8B-B14F-4D97-AF65-F5344CB8AC3E}">
        <p14:creationId xmlns:p14="http://schemas.microsoft.com/office/powerpoint/2010/main" val="3712556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indent="0">
              <a:buNone/>
            </a:pPr>
            <a:endParaRPr lang="en-GB" sz="2000" dirty="0"/>
          </a:p>
          <a:p>
            <a:r>
              <a:rPr lang="en-GB" sz="2400" dirty="0"/>
              <a:t>ADHD – a different way of being </a:t>
            </a:r>
            <a:r>
              <a:rPr lang="en-GB" sz="2400" b="1" dirty="0"/>
              <a:t>embodied</a:t>
            </a:r>
            <a:r>
              <a:rPr lang="en-GB" sz="2400" dirty="0"/>
              <a:t> in the world</a:t>
            </a:r>
          </a:p>
          <a:p>
            <a:pPr marL="365760" lvl="1" indent="0">
              <a:buNone/>
            </a:pPr>
            <a:r>
              <a:rPr lang="en-GB" sz="2000" dirty="0"/>
              <a:t>Cameron 2024; Levin 2017; </a:t>
            </a:r>
            <a:r>
              <a:rPr lang="en-GB" sz="2000" dirty="0" err="1"/>
              <a:t>Maiese</a:t>
            </a:r>
            <a:r>
              <a:rPr lang="en-GB" sz="2000" dirty="0"/>
              <a:t> 2012</a:t>
            </a:r>
            <a:endParaRPr lang="en-GB" sz="2200" dirty="0"/>
          </a:p>
          <a:p>
            <a:r>
              <a:rPr lang="en-GB" sz="2400" dirty="0"/>
              <a:t>ADHD – a different experience of </a:t>
            </a:r>
            <a:r>
              <a:rPr lang="en-GB" sz="2400" b="1" dirty="0"/>
              <a:t>time </a:t>
            </a:r>
            <a:r>
              <a:rPr lang="en-GB" sz="2400" b="0" dirty="0"/>
              <a:t>(almost no research on ADHD &amp; time but there is a little emerging…)</a:t>
            </a:r>
          </a:p>
          <a:p>
            <a:pPr lvl="1"/>
            <a:r>
              <a:rPr lang="en-GB" sz="2200" dirty="0"/>
              <a:t>A desynchronised way of being in the world – out of time (Nielsen, 2017)</a:t>
            </a:r>
          </a:p>
          <a:p>
            <a:pPr lvl="1"/>
            <a:r>
              <a:rPr lang="en-GB" sz="2400" i="1" dirty="0"/>
              <a:t>Mind-meandering</a:t>
            </a:r>
            <a:r>
              <a:rPr lang="en-GB" sz="2400" dirty="0"/>
              <a:t> (</a:t>
            </a:r>
            <a:r>
              <a:rPr lang="en-GB" sz="2400" dirty="0" err="1"/>
              <a:t>Attias</a:t>
            </a:r>
            <a:r>
              <a:rPr lang="en-GB" sz="2400" dirty="0"/>
              <a:t> 2020)</a:t>
            </a:r>
          </a:p>
          <a:p>
            <a:pPr marL="365760" lvl="1" indent="0">
              <a:buNone/>
            </a:pPr>
            <a:r>
              <a:rPr lang="en-GB" sz="2000" dirty="0"/>
              <a:t>“…letting go of neuronormative time and being idle with one’s thoughts. Time is elliptical… the disorganized and messy processing of emotions and experiences to generate new understanding of events” (</a:t>
            </a:r>
            <a:r>
              <a:rPr lang="en-GB" sz="2000" dirty="0" err="1"/>
              <a:t>Attias</a:t>
            </a:r>
            <a:r>
              <a:rPr lang="en-GB" sz="2000" dirty="0"/>
              <a:t> 2020:66).</a:t>
            </a:r>
          </a:p>
          <a:p>
            <a:pPr marL="365760" marR="0" lvl="1" indent="0" algn="l" defTabSz="914400" rtl="0" eaLnBrk="1" fontAlgn="auto" latinLnBrk="0" hangingPunct="1">
              <a:lnSpc>
                <a:spcPct val="100000"/>
              </a:lnSpc>
              <a:spcBef>
                <a:spcPts val="0"/>
              </a:spcBef>
              <a:spcAft>
                <a:spcPts val="0"/>
              </a:spcAft>
              <a:buClrTx/>
              <a:buSzTx/>
              <a:buFontTx/>
              <a:buNone/>
              <a:tabLst/>
              <a:defRPr/>
            </a:pPr>
            <a:r>
              <a:rPr lang="en-GB" sz="2000" dirty="0"/>
              <a:t>Context for these theories is the global north - Ramona Sharma (2024) - time perception is cultural - different in communities in Global South vs North </a:t>
            </a:r>
          </a:p>
          <a:p>
            <a:r>
              <a:rPr lang="en-GB" sz="2400" dirty="0"/>
              <a:t>Crip time (Samuels 2017, </a:t>
            </a:r>
            <a:r>
              <a:rPr lang="en-GB" sz="2400" dirty="0" err="1"/>
              <a:t>Kafer</a:t>
            </a:r>
            <a:r>
              <a:rPr lang="en-GB" sz="2400" dirty="0"/>
              <a:t> 2013)</a:t>
            </a:r>
          </a:p>
          <a:p>
            <a:pPr marL="622300" lvl="8" indent="-225425"/>
            <a:r>
              <a:rPr lang="en-US" sz="2000" dirty="0"/>
              <a:t>“Rather than bend disabled bodies and minds to meet the clock, crip time bends the clock to meet disabled bodies and minds” (</a:t>
            </a:r>
            <a:r>
              <a:rPr lang="en-US" sz="2000" dirty="0" err="1"/>
              <a:t>Kafer</a:t>
            </a:r>
            <a:r>
              <a:rPr lang="en-US" sz="2000" dirty="0"/>
              <a:t> 2013:27)</a:t>
            </a:r>
          </a:p>
          <a:p>
            <a:endParaRPr lang="en-US" dirty="0"/>
          </a:p>
        </p:txBody>
      </p:sp>
      <p:sp>
        <p:nvSpPr>
          <p:cNvPr id="4" name="Slide Number Placeholder 3"/>
          <p:cNvSpPr>
            <a:spLocks noGrp="1"/>
          </p:cNvSpPr>
          <p:nvPr>
            <p:ph type="sldNum" sz="quarter" idx="5"/>
          </p:nvPr>
        </p:nvSpPr>
        <p:spPr/>
        <p:txBody>
          <a:bodyPr/>
          <a:lstStyle/>
          <a:p>
            <a:pPr rtl="0"/>
            <a:fld id="{7FB667E1-E601-4AAF-B95C-B25720D70A60}" type="slidenum">
              <a:rPr lang="en-GB" noProof="0" smtClean="0"/>
              <a:t>9</a:t>
            </a:fld>
            <a:endParaRPr lang="en-GB" noProof="0" dirty="0"/>
          </a:p>
        </p:txBody>
      </p:sp>
    </p:spTree>
    <p:extLst>
      <p:ext uri="{BB962C8B-B14F-4D97-AF65-F5344CB8AC3E}">
        <p14:creationId xmlns:p14="http://schemas.microsoft.com/office/powerpoint/2010/main" val="3764117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7FB667E1-E601-4AAF-B95C-B25720D70A60}" type="slidenum">
              <a:rPr lang="en-GB" smtClean="0"/>
              <a:t>10</a:t>
            </a:fld>
            <a:endParaRPr lang="en-GB" dirty="0"/>
          </a:p>
        </p:txBody>
      </p:sp>
    </p:spTree>
    <p:extLst>
      <p:ext uri="{BB962C8B-B14F-4D97-AF65-F5344CB8AC3E}">
        <p14:creationId xmlns:p14="http://schemas.microsoft.com/office/powerpoint/2010/main" val="3438456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7FB667E1-E601-4AAF-B95C-B25720D70A60}" type="slidenum">
              <a:rPr lang="en-GB" noProof="0" smtClean="0"/>
              <a:t>12</a:t>
            </a:fld>
            <a:endParaRPr lang="en-GB" noProof="0" dirty="0"/>
          </a:p>
        </p:txBody>
      </p:sp>
    </p:spTree>
    <p:extLst>
      <p:ext uri="{BB962C8B-B14F-4D97-AF65-F5344CB8AC3E}">
        <p14:creationId xmlns:p14="http://schemas.microsoft.com/office/powerpoint/2010/main" val="2581052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7FB667E1-E601-4AAF-B95C-B25720D70A60}" type="slidenum">
              <a:rPr lang="en-GB" noProof="0" smtClean="0"/>
              <a:t>15</a:t>
            </a:fld>
            <a:endParaRPr lang="en-GB" noProof="0" dirty="0"/>
          </a:p>
        </p:txBody>
      </p:sp>
    </p:spTree>
    <p:extLst>
      <p:ext uri="{BB962C8B-B14F-4D97-AF65-F5344CB8AC3E}">
        <p14:creationId xmlns:p14="http://schemas.microsoft.com/office/powerpoint/2010/main" val="1747112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noProof="0" dirty="0"/>
          </a:p>
        </p:txBody>
      </p:sp>
      <p:sp>
        <p:nvSpPr>
          <p:cNvPr id="2" name="Title 1"/>
          <p:cNvSpPr>
            <a:spLocks noGrp="1"/>
          </p:cNvSpPr>
          <p:nvPr>
            <p:ph type="ctrTitle"/>
          </p:nvPr>
        </p:nvSpPr>
        <p:spPr>
          <a:xfrm>
            <a:off x="1523999" y="4800600"/>
            <a:ext cx="9144002" cy="1143000"/>
          </a:xfrm>
        </p:spPr>
        <p:txBody>
          <a:bodyPr rtlCol="0" anchor="b">
            <a:normAutofit/>
          </a:bodyPr>
          <a:lstStyle>
            <a:lvl1pPr algn="ctr">
              <a:defRPr sz="4800">
                <a:solidFill>
                  <a:schemeClr val="bg1"/>
                </a:solidFill>
              </a:defRPr>
            </a:lvl1pPr>
          </a:lstStyle>
          <a:p>
            <a:pPr rtl="0"/>
            <a:r>
              <a:rPr lang="en-US" noProof="0"/>
              <a:t>Click to edit Master title style</a:t>
            </a:r>
            <a:endParaRPr lang="en-GB" noProof="0" dirty="0"/>
          </a:p>
        </p:txBody>
      </p:sp>
      <p:sp>
        <p:nvSpPr>
          <p:cNvPr id="3" name="Subtitle 2"/>
          <p:cNvSpPr>
            <a:spLocks noGrp="1"/>
          </p:cNvSpPr>
          <p:nvPr>
            <p:ph type="subTitle" idx="1"/>
          </p:nvPr>
        </p:nvSpPr>
        <p:spPr>
          <a:xfrm>
            <a:off x="1522413" y="5943600"/>
            <a:ext cx="9144002" cy="762000"/>
          </a:xfrm>
        </p:spPr>
        <p:txBody>
          <a:bodyPr rtlCol="0">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n-US" noProof="0"/>
              <a:t>Click to edit Master subtitle style</a:t>
            </a:r>
            <a:endParaRPr lang="en-GB" noProof="0" dirty="0"/>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iv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rtlCol="0" anchor="b">
            <a:normAutofit/>
          </a:bodyPr>
          <a:lstStyle>
            <a:lvl1pPr>
              <a:defRPr sz="3400" b="0">
                <a:solidFill>
                  <a:schemeClr val="bg1"/>
                </a:solidFill>
              </a:defRPr>
            </a:lvl1pPr>
          </a:lstStyle>
          <a:p>
            <a:pPr rtl="0"/>
            <a:r>
              <a:rPr lang="en-US" noProof="0"/>
              <a:t>Click to edit Master title style</a:t>
            </a:r>
            <a:endParaRPr lang="en-GB" noProof="0" dirty="0"/>
          </a:p>
        </p:txBody>
      </p:sp>
      <p:sp>
        <p:nvSpPr>
          <p:cNvPr id="4" name="Text Placeholder 3"/>
          <p:cNvSpPr>
            <a:spLocks noGrp="1"/>
          </p:cNvSpPr>
          <p:nvPr>
            <p:ph type="body" sz="half" idx="2"/>
          </p:nvPr>
        </p:nvSpPr>
        <p:spPr>
          <a:xfrm>
            <a:off x="760412" y="4367308"/>
            <a:ext cx="3200400" cy="1622012"/>
          </a:xfrm>
        </p:spPr>
        <p:txBody>
          <a:bodyPr rtlCol="0">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3" name="Content Placeholder 2"/>
          <p:cNvSpPr>
            <a:spLocks noGrp="1"/>
          </p:cNvSpPr>
          <p:nvPr>
            <p:ph idx="1"/>
          </p:nvPr>
        </p:nvSpPr>
        <p:spPr>
          <a:xfrm>
            <a:off x="5362892" y="685800"/>
            <a:ext cx="6370320" cy="54864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6" name="Footer Placeholder 4"/>
          <p:cNvSpPr>
            <a:spLocks noGrp="1"/>
          </p:cNvSpPr>
          <p:nvPr>
            <p:ph type="ftr" sz="quarter" idx="11"/>
          </p:nvPr>
        </p:nvSpPr>
        <p:spPr/>
        <p:txBody>
          <a:bodyPr rtlCol="0"/>
          <a:lstStyle/>
          <a:p>
            <a:pPr rtl="0"/>
            <a:endParaRPr lang="en-GB" noProof="0" dirty="0"/>
          </a:p>
        </p:txBody>
      </p:sp>
      <p:sp>
        <p:nvSpPr>
          <p:cNvPr id="5" name="Date Placeholder 5"/>
          <p:cNvSpPr>
            <a:spLocks noGrp="1"/>
          </p:cNvSpPr>
          <p:nvPr>
            <p:ph type="dt" sz="half" idx="10"/>
          </p:nvPr>
        </p:nvSpPr>
        <p:spPr/>
        <p:txBody>
          <a:bodyPr rtlCol="0"/>
          <a:lstStyle>
            <a:lvl1pPr>
              <a:defRPr>
                <a:solidFill>
                  <a:schemeClr val="tx2"/>
                </a:solidFill>
              </a:defRPr>
            </a:lvl1pPr>
          </a:lstStyle>
          <a:p>
            <a:pPr rtl="0"/>
            <a:fld id="{04C01C84-920A-4519-B542-1598E8F1D86E}" type="datetime1">
              <a:rPr lang="en-GB" noProof="0" smtClean="0"/>
              <a:t>03/09/2024</a:t>
            </a:fld>
            <a:endParaRPr lang="en-GB" noProof="0" dirty="0"/>
          </a:p>
        </p:txBody>
      </p:sp>
      <p:sp>
        <p:nvSpPr>
          <p:cNvPr id="7" name="Slide Number Placeholder 6"/>
          <p:cNvSpPr>
            <a:spLocks noGrp="1"/>
          </p:cNvSpPr>
          <p:nvPr>
            <p:ph type="sldNum" sz="quarter" idx="12"/>
          </p:nvPr>
        </p:nvSpPr>
        <p:spPr/>
        <p:txBody>
          <a:bodyPr rtlCol="0"/>
          <a:lstStyle>
            <a:lvl1pPr>
              <a:defRPr>
                <a:solidFill>
                  <a:schemeClr val="tx2"/>
                </a:solidFill>
              </a:defRPr>
            </a:lvl1pPr>
          </a:lstStyle>
          <a:p>
            <a:pPr rtl="0"/>
            <a:fld id="{CA8D9AD5-F248-4919-864A-CFD76CC027D6}" type="slidenum">
              <a:rPr lang="en-GB" noProof="0" smtClean="0"/>
              <a:pPr/>
              <a:t>‹#›</a:t>
            </a:fld>
            <a:endParaRPr lang="en-GB" noProof="0" dirty="0"/>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rtlCol="0" anchor="b">
            <a:normAutofit/>
          </a:bodyPr>
          <a:lstStyle>
            <a:lvl1pPr>
              <a:defRPr sz="3400" b="0">
                <a:solidFill>
                  <a:schemeClr val="bg1"/>
                </a:solidFill>
              </a:defRPr>
            </a:lvl1pPr>
          </a:lstStyle>
          <a:p>
            <a:pPr rtl="0"/>
            <a:r>
              <a:rPr lang="en-US" noProof="0"/>
              <a:t>Click to edit Master title style</a:t>
            </a:r>
            <a:endParaRPr lang="en-GB" noProof="0" dirty="0"/>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2">
              <a:lumMod val="90000"/>
            </a:schemeClr>
          </a:solidFill>
        </p:spPr>
        <p:txBody>
          <a:bodyPr rtlCol="0"/>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dirty="0"/>
          </a:p>
        </p:txBody>
      </p:sp>
      <p:sp>
        <p:nvSpPr>
          <p:cNvPr id="4" name="Text Placeholder 3"/>
          <p:cNvSpPr>
            <a:spLocks noGrp="1"/>
          </p:cNvSpPr>
          <p:nvPr>
            <p:ph type="body" sz="half" idx="2"/>
          </p:nvPr>
        </p:nvSpPr>
        <p:spPr>
          <a:xfrm>
            <a:off x="7923214" y="4355592"/>
            <a:ext cx="3200400" cy="1644614"/>
          </a:xfrm>
        </p:spPr>
        <p:txBody>
          <a:bodyPr rtlCol="0">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6" name="Footer Placeholder 4"/>
          <p:cNvSpPr>
            <a:spLocks noGrp="1"/>
          </p:cNvSpPr>
          <p:nvPr>
            <p:ph type="ftr" sz="quarter" idx="11"/>
          </p:nvPr>
        </p:nvSpPr>
        <p:spPr/>
        <p:txBody>
          <a:bodyPr rtlCol="0"/>
          <a:lstStyle/>
          <a:p>
            <a:pPr rtl="0"/>
            <a:endParaRPr lang="en-GB" noProof="0" dirty="0"/>
          </a:p>
        </p:txBody>
      </p:sp>
      <p:sp>
        <p:nvSpPr>
          <p:cNvPr id="5" name="Date Placeholder 5"/>
          <p:cNvSpPr>
            <a:spLocks noGrp="1"/>
          </p:cNvSpPr>
          <p:nvPr>
            <p:ph type="dt" sz="half" idx="10"/>
          </p:nvPr>
        </p:nvSpPr>
        <p:spPr/>
        <p:txBody>
          <a:bodyPr rtlCol="0"/>
          <a:lstStyle/>
          <a:p>
            <a:pPr rtl="0"/>
            <a:fld id="{488D4B08-9A7A-4C6F-80F1-578EB8242F78}" type="datetime1">
              <a:rPr lang="en-GB" noProof="0" smtClean="0"/>
              <a:t>03/09/2024</a:t>
            </a:fld>
            <a:endParaRPr lang="en-GB" noProof="0" dirty="0"/>
          </a:p>
        </p:txBody>
      </p:sp>
      <p:sp>
        <p:nvSpPr>
          <p:cNvPr id="7" name="Slide Number Placeholder 6"/>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3"/>
          <p:cNvSpPr>
            <a:spLocks noGrp="1"/>
          </p:cNvSpPr>
          <p:nvPr>
            <p:ph type="ftr" sz="quarter" idx="11"/>
          </p:nvPr>
        </p:nvSpPr>
        <p:spPr/>
        <p:txBody>
          <a:bodyPr rtlCol="0"/>
          <a:lstStyle/>
          <a:p>
            <a:pPr rtl="0"/>
            <a:endParaRPr lang="en-GB" noProof="0" dirty="0"/>
          </a:p>
        </p:txBody>
      </p:sp>
      <p:sp>
        <p:nvSpPr>
          <p:cNvPr id="4" name="Date Placeholder 4"/>
          <p:cNvSpPr>
            <a:spLocks noGrp="1"/>
          </p:cNvSpPr>
          <p:nvPr>
            <p:ph type="dt" sz="half" idx="10"/>
          </p:nvPr>
        </p:nvSpPr>
        <p:spPr/>
        <p:txBody>
          <a:bodyPr rtlCol="0"/>
          <a:lstStyle/>
          <a:p>
            <a:pPr rtl="0"/>
            <a:fld id="{4A26529F-E30B-48FB-811E-5BA1C5E0AA56}" type="datetime1">
              <a:rPr lang="en-GB" noProof="0" smtClean="0"/>
              <a:t>03/09/2024</a:t>
            </a:fld>
            <a:endParaRPr lang="en-GB" noProof="0" dirty="0"/>
          </a:p>
        </p:txBody>
      </p:sp>
      <p:sp>
        <p:nvSpPr>
          <p:cNvPr id="6" name="Slide Number Placeholder 5"/>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a:xfrm>
            <a:off x="838200" y="274638"/>
            <a:ext cx="7734300" cy="5897562"/>
          </a:xfrm>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3"/>
          <p:cNvSpPr>
            <a:spLocks noGrp="1"/>
          </p:cNvSpPr>
          <p:nvPr>
            <p:ph type="ftr" sz="quarter" idx="11"/>
          </p:nvPr>
        </p:nvSpPr>
        <p:spPr/>
        <p:txBody>
          <a:bodyPr rtlCol="0"/>
          <a:lstStyle/>
          <a:p>
            <a:pPr rtl="0"/>
            <a:endParaRPr lang="en-GB" noProof="0" dirty="0"/>
          </a:p>
        </p:txBody>
      </p:sp>
      <p:sp>
        <p:nvSpPr>
          <p:cNvPr id="4" name="Date Placeholder 4"/>
          <p:cNvSpPr>
            <a:spLocks noGrp="1"/>
          </p:cNvSpPr>
          <p:nvPr>
            <p:ph type="dt" sz="half" idx="10"/>
          </p:nvPr>
        </p:nvSpPr>
        <p:spPr/>
        <p:txBody>
          <a:bodyPr rtlCol="0"/>
          <a:lstStyle/>
          <a:p>
            <a:pPr rtl="0"/>
            <a:fld id="{B99D3317-5ACF-4787-A8CB-6E5041101856}" type="datetime1">
              <a:rPr lang="en-GB" noProof="0" smtClean="0"/>
              <a:t>03/09/2024</a:t>
            </a:fld>
            <a:endParaRPr lang="en-GB" noProof="0" dirty="0"/>
          </a:p>
        </p:txBody>
      </p:sp>
      <p:sp>
        <p:nvSpPr>
          <p:cNvPr id="6" name="Slide Number Placeholder 5"/>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idx="1"/>
          </p:nvPr>
        </p:nvSpPr>
        <p:spPr/>
        <p:txBody>
          <a:bodyPr rtlCol="0"/>
          <a:lstStyle>
            <a:lvl6pPr>
              <a:defRPr/>
            </a:lvl6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3"/>
          <p:cNvSpPr>
            <a:spLocks noGrp="1"/>
          </p:cNvSpPr>
          <p:nvPr>
            <p:ph type="ftr" sz="quarter" idx="11"/>
          </p:nvPr>
        </p:nvSpPr>
        <p:spPr/>
        <p:txBody>
          <a:bodyPr rtlCol="0"/>
          <a:lstStyle/>
          <a:p>
            <a:pPr rtl="0"/>
            <a:endParaRPr lang="en-GB" noProof="0" dirty="0"/>
          </a:p>
        </p:txBody>
      </p:sp>
      <p:sp>
        <p:nvSpPr>
          <p:cNvPr id="4" name="Date Placeholder 4"/>
          <p:cNvSpPr>
            <a:spLocks noGrp="1"/>
          </p:cNvSpPr>
          <p:nvPr>
            <p:ph type="dt" sz="half" idx="10"/>
          </p:nvPr>
        </p:nvSpPr>
        <p:spPr/>
        <p:txBody>
          <a:bodyPr rtlCol="0"/>
          <a:lstStyle/>
          <a:p>
            <a:pPr rtl="0"/>
            <a:fld id="{94167A48-35AD-49AC-960D-EE3CF15EA47E}" type="datetime1">
              <a:rPr lang="en-GB" noProof="0" smtClean="0"/>
              <a:t>03/09/2024</a:t>
            </a:fld>
            <a:endParaRPr lang="en-GB" noProof="0" dirty="0"/>
          </a:p>
        </p:txBody>
      </p:sp>
      <p:sp>
        <p:nvSpPr>
          <p:cNvPr id="6" name="Slide Number Placeholder 5"/>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1"/>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rtl="0" fontAlgn="auto">
              <a:lnSpc>
                <a:spcPct val="100000"/>
              </a:lnSpc>
              <a:spcBef>
                <a:spcPts val="0"/>
              </a:spcBef>
              <a:spcAft>
                <a:spcPts val="0"/>
              </a:spcAft>
              <a:buClrTx/>
              <a:buSzTx/>
              <a:buFontTx/>
              <a:buNone/>
              <a:tabLst/>
            </a:pPr>
            <a:endParaRPr kumimoji="0" lang="en-GB" b="0" i="0" u="none" strike="noStrike" kern="0" cap="none" spc="0" normalizeH="0" baseline="0" noProof="0" dirty="0">
              <a:ln>
                <a:noFill/>
              </a:ln>
              <a:solidFill>
                <a:prstClr val="white"/>
              </a:solidFill>
              <a:effectLst/>
              <a:uLnTx/>
              <a:uFillTx/>
              <a:latin typeface="Euphemia"/>
            </a:endParaRPr>
          </a:p>
        </p:txBody>
      </p:sp>
      <p:sp>
        <p:nvSpPr>
          <p:cNvPr id="8" name="Rectangle 2"/>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noProof="0" dirty="0"/>
          </a:p>
        </p:txBody>
      </p:sp>
      <p:sp>
        <p:nvSpPr>
          <p:cNvPr id="2" name="Title 1"/>
          <p:cNvSpPr>
            <a:spLocks noGrp="1"/>
          </p:cNvSpPr>
          <p:nvPr>
            <p:ph type="title"/>
          </p:nvPr>
        </p:nvSpPr>
        <p:spPr>
          <a:xfrm>
            <a:off x="1524000" y="1143000"/>
            <a:ext cx="9144000" cy="2667000"/>
          </a:xfrm>
        </p:spPr>
        <p:txBody>
          <a:bodyPr rtlCol="0" anchor="b">
            <a:normAutofit/>
          </a:bodyPr>
          <a:lstStyle>
            <a:lvl1pPr algn="ctr">
              <a:defRPr sz="5200" b="0"/>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24000" y="3810000"/>
            <a:ext cx="9144000" cy="1143000"/>
          </a:xfrm>
        </p:spPr>
        <p:txBody>
          <a:bodyPr rtlCol="0"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a:t>Click to edit Master text styles</a:t>
            </a:r>
          </a:p>
        </p:txBody>
      </p:sp>
      <p:sp>
        <p:nvSpPr>
          <p:cNvPr id="5" name="Footer Placeholder 3"/>
          <p:cNvSpPr>
            <a:spLocks noGrp="1"/>
          </p:cNvSpPr>
          <p:nvPr>
            <p:ph type="ftr" sz="quarter" idx="11"/>
          </p:nvPr>
        </p:nvSpPr>
        <p:spPr/>
        <p:txBody>
          <a:bodyPr rtlCol="0"/>
          <a:lstStyle/>
          <a:p>
            <a:pPr rtl="0"/>
            <a:endParaRPr lang="en-GB" noProof="0" dirty="0"/>
          </a:p>
        </p:txBody>
      </p:sp>
      <p:sp>
        <p:nvSpPr>
          <p:cNvPr id="4" name="Date Placeholder 4"/>
          <p:cNvSpPr>
            <a:spLocks noGrp="1"/>
          </p:cNvSpPr>
          <p:nvPr>
            <p:ph type="dt" sz="half" idx="10"/>
          </p:nvPr>
        </p:nvSpPr>
        <p:spPr/>
        <p:txBody>
          <a:bodyPr rtlCol="0"/>
          <a:lstStyle/>
          <a:p>
            <a:pPr rtl="0"/>
            <a:fld id="{3654B592-44B1-4433-A828-69BF5ED3F05B}" type="datetime1">
              <a:rPr lang="en-GB" noProof="0" smtClean="0"/>
              <a:t>03/09/2024</a:t>
            </a:fld>
            <a:endParaRPr lang="en-GB" noProof="0" dirty="0"/>
          </a:p>
        </p:txBody>
      </p:sp>
      <p:sp>
        <p:nvSpPr>
          <p:cNvPr id="6" name="Slide Number Placeholder 5"/>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iv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rtlCol="0" anchor="b">
            <a:normAutofit/>
          </a:bodyPr>
          <a:lstStyle>
            <a:lvl1pPr algn="ctr">
              <a:defRPr sz="5200" b="0">
                <a:solidFill>
                  <a:schemeClr val="tx1"/>
                </a:solidFill>
              </a:defRPr>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22413" y="3810000"/>
            <a:ext cx="9144000" cy="1143000"/>
          </a:xfrm>
        </p:spPr>
        <p:txBody>
          <a:bodyPr rtlCol="0"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a:t>Click to edit Master text styles</a:t>
            </a:r>
          </a:p>
        </p:txBody>
      </p:sp>
      <p:sp>
        <p:nvSpPr>
          <p:cNvPr id="5" name="Footer Placeholder 3"/>
          <p:cNvSpPr>
            <a:spLocks noGrp="1"/>
          </p:cNvSpPr>
          <p:nvPr>
            <p:ph type="ftr" sz="quarter" idx="11"/>
          </p:nvPr>
        </p:nvSpPr>
        <p:spPr/>
        <p:txBody>
          <a:bodyPr rtlCol="0"/>
          <a:lstStyle>
            <a:lvl1pPr>
              <a:defRPr>
                <a:solidFill>
                  <a:schemeClr val="tx2"/>
                </a:solidFill>
              </a:defRPr>
            </a:lvl1pPr>
          </a:lstStyle>
          <a:p>
            <a:pPr rtl="0"/>
            <a:endParaRPr lang="en-GB" noProof="0" dirty="0"/>
          </a:p>
        </p:txBody>
      </p:sp>
      <p:sp>
        <p:nvSpPr>
          <p:cNvPr id="4" name="Date Placeholder 4"/>
          <p:cNvSpPr>
            <a:spLocks noGrp="1"/>
          </p:cNvSpPr>
          <p:nvPr>
            <p:ph type="dt" sz="half" idx="10"/>
          </p:nvPr>
        </p:nvSpPr>
        <p:spPr/>
        <p:txBody>
          <a:bodyPr rtlCol="0"/>
          <a:lstStyle>
            <a:lvl1pPr>
              <a:defRPr>
                <a:solidFill>
                  <a:schemeClr val="tx2"/>
                </a:solidFill>
              </a:defRPr>
            </a:lvl1pPr>
          </a:lstStyle>
          <a:p>
            <a:pPr rtl="0"/>
            <a:fld id="{3F33274F-6C9A-4973-A516-FB921091A09C}" type="datetime1">
              <a:rPr lang="en-GB" noProof="0" smtClean="0"/>
              <a:t>03/09/2024</a:t>
            </a:fld>
            <a:endParaRPr lang="en-GB" noProof="0" dirty="0"/>
          </a:p>
        </p:txBody>
      </p:sp>
      <p:sp>
        <p:nvSpPr>
          <p:cNvPr id="6" name="Slide Number Placeholder 5"/>
          <p:cNvSpPr>
            <a:spLocks noGrp="1"/>
          </p:cNvSpPr>
          <p:nvPr>
            <p:ph type="sldNum" sz="quarter" idx="12"/>
          </p:nvPr>
        </p:nvSpPr>
        <p:spPr/>
        <p:txBody>
          <a:bodyPr rtlCol="0"/>
          <a:lstStyle>
            <a:lvl1pPr>
              <a:defRPr>
                <a:solidFill>
                  <a:schemeClr val="tx2"/>
                </a:solidFill>
              </a:defRPr>
            </a:lvl1pPr>
          </a:lstStyle>
          <a:p>
            <a:pPr rtl="0"/>
            <a:fld id="{CA8D9AD5-F248-4919-864A-CFD76CC027D6}" type="slidenum">
              <a:rPr lang="en-GB" noProof="0" smtClean="0"/>
              <a:pPr/>
              <a:t>‹#›</a:t>
            </a:fld>
            <a:endParaRPr lang="en-GB" noProof="0" dirty="0"/>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sz="half" idx="1"/>
          </p:nvPr>
        </p:nvSpPr>
        <p:spPr>
          <a:xfrm>
            <a:off x="1341120" y="1901952"/>
            <a:ext cx="4572000" cy="4123944"/>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Content Placeholder 3"/>
          <p:cNvSpPr>
            <a:spLocks noGrp="1"/>
          </p:cNvSpPr>
          <p:nvPr>
            <p:ph sz="half" idx="2"/>
          </p:nvPr>
        </p:nvSpPr>
        <p:spPr>
          <a:xfrm>
            <a:off x="6278880" y="1901952"/>
            <a:ext cx="4572000" cy="4123944"/>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6" name="Footer Placeholder 4"/>
          <p:cNvSpPr>
            <a:spLocks noGrp="1"/>
          </p:cNvSpPr>
          <p:nvPr>
            <p:ph type="ftr" sz="quarter" idx="11"/>
          </p:nvPr>
        </p:nvSpPr>
        <p:spPr/>
        <p:txBody>
          <a:bodyPr rtlCol="0"/>
          <a:lstStyle/>
          <a:p>
            <a:pPr rtl="0"/>
            <a:endParaRPr lang="en-GB" noProof="0" dirty="0"/>
          </a:p>
        </p:txBody>
      </p:sp>
      <p:sp>
        <p:nvSpPr>
          <p:cNvPr id="5" name="Date Placeholder 5"/>
          <p:cNvSpPr>
            <a:spLocks noGrp="1"/>
          </p:cNvSpPr>
          <p:nvPr>
            <p:ph type="dt" sz="half" idx="10"/>
          </p:nvPr>
        </p:nvSpPr>
        <p:spPr/>
        <p:txBody>
          <a:bodyPr rtlCol="0"/>
          <a:lstStyle/>
          <a:p>
            <a:pPr rtl="0"/>
            <a:fld id="{173BDBA0-6A6F-419F-A574-FF34E5D68ED1}" type="datetime1">
              <a:rPr lang="en-GB" noProof="0" smtClean="0"/>
              <a:t>03/09/2024</a:t>
            </a:fld>
            <a:endParaRPr lang="en-GB" noProof="0" dirty="0"/>
          </a:p>
        </p:txBody>
      </p:sp>
      <p:sp>
        <p:nvSpPr>
          <p:cNvPr id="7" name="Slide Number Placeholder 6"/>
          <p:cNvSpPr>
            <a:spLocks noGrp="1"/>
          </p:cNvSpPr>
          <p:nvPr>
            <p:ph type="sldNum" sz="quarter" idx="12"/>
          </p:nvPr>
        </p:nvSpPr>
        <p:spPr/>
        <p:txBody>
          <a:bodyPr rtlCol="0"/>
          <a:lstStyle/>
          <a:p>
            <a:pPr rtl="0"/>
            <a:fld id="{A0ECE5F2-81AA-4605-B028-6FBA391056AF}" type="slidenum">
              <a:rPr lang="en-GB" noProof="0" smtClean="0"/>
              <a:t>‹#›</a:t>
            </a:fld>
            <a:endParaRPr lang="en-GB" noProof="0" dirty="0"/>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Text Placeholder 2"/>
          <p:cNvSpPr>
            <a:spLocks noGrp="1"/>
          </p:cNvSpPr>
          <p:nvPr>
            <p:ph type="body" idx="1"/>
          </p:nvPr>
        </p:nvSpPr>
        <p:spPr>
          <a:xfrm>
            <a:off x="1341120" y="1837464"/>
            <a:ext cx="4572000" cy="766588"/>
          </a:xfrm>
        </p:spPr>
        <p:txBody>
          <a:bodyPr rtlCol="0"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341120" y="2740732"/>
            <a:ext cx="4572000" cy="3288847"/>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Text Placeholder 4"/>
          <p:cNvSpPr>
            <a:spLocks noGrp="1"/>
          </p:cNvSpPr>
          <p:nvPr>
            <p:ph type="body" sz="quarter" idx="3"/>
          </p:nvPr>
        </p:nvSpPr>
        <p:spPr>
          <a:xfrm>
            <a:off x="6278880" y="1837464"/>
            <a:ext cx="4572000" cy="766588"/>
          </a:xfrm>
        </p:spPr>
        <p:txBody>
          <a:bodyPr rtlCol="0"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6278880" y="2740732"/>
            <a:ext cx="4572000" cy="3288847"/>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8" name="Footer Placeholder 6"/>
          <p:cNvSpPr>
            <a:spLocks noGrp="1"/>
          </p:cNvSpPr>
          <p:nvPr>
            <p:ph type="ftr" sz="quarter" idx="11"/>
          </p:nvPr>
        </p:nvSpPr>
        <p:spPr/>
        <p:txBody>
          <a:bodyPr rtlCol="0"/>
          <a:lstStyle/>
          <a:p>
            <a:pPr rtl="0"/>
            <a:endParaRPr lang="en-GB" noProof="0" dirty="0"/>
          </a:p>
        </p:txBody>
      </p:sp>
      <p:sp>
        <p:nvSpPr>
          <p:cNvPr id="7" name="Date Placeholder 7"/>
          <p:cNvSpPr>
            <a:spLocks noGrp="1"/>
          </p:cNvSpPr>
          <p:nvPr>
            <p:ph type="dt" sz="half" idx="10"/>
          </p:nvPr>
        </p:nvSpPr>
        <p:spPr/>
        <p:txBody>
          <a:bodyPr rtlCol="0"/>
          <a:lstStyle/>
          <a:p>
            <a:pPr rtl="0"/>
            <a:fld id="{A9392840-9FBB-4EB8-8067-1306E24EBD6E}" type="datetime1">
              <a:rPr lang="en-GB" noProof="0" smtClean="0"/>
              <a:t>03/09/2024</a:t>
            </a:fld>
            <a:endParaRPr lang="en-GB" noProof="0" dirty="0"/>
          </a:p>
        </p:txBody>
      </p:sp>
      <p:sp>
        <p:nvSpPr>
          <p:cNvPr id="9" name="Slide Number Placeholder 8"/>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4" name="Footer Placeholder 2"/>
          <p:cNvSpPr>
            <a:spLocks noGrp="1"/>
          </p:cNvSpPr>
          <p:nvPr>
            <p:ph type="ftr" sz="quarter" idx="11"/>
          </p:nvPr>
        </p:nvSpPr>
        <p:spPr/>
        <p:txBody>
          <a:bodyPr rtlCol="0"/>
          <a:lstStyle/>
          <a:p>
            <a:pPr rtl="0"/>
            <a:endParaRPr lang="en-GB" noProof="0" dirty="0"/>
          </a:p>
        </p:txBody>
      </p:sp>
      <p:sp>
        <p:nvSpPr>
          <p:cNvPr id="3" name="Date Placeholder 3"/>
          <p:cNvSpPr>
            <a:spLocks noGrp="1"/>
          </p:cNvSpPr>
          <p:nvPr>
            <p:ph type="dt" sz="half" idx="10"/>
          </p:nvPr>
        </p:nvSpPr>
        <p:spPr/>
        <p:txBody>
          <a:bodyPr rtlCol="0"/>
          <a:lstStyle/>
          <a:p>
            <a:pPr rtl="0"/>
            <a:fld id="{8D8D815B-2BA2-475E-A856-C3397DFA68FD}" type="datetime1">
              <a:rPr lang="en-GB" noProof="0" smtClean="0"/>
              <a:t>03/09/2024</a:t>
            </a:fld>
            <a:endParaRPr lang="en-GB" noProof="0" dirty="0"/>
          </a:p>
        </p:txBody>
      </p:sp>
      <p:sp>
        <p:nvSpPr>
          <p:cNvPr id="5" name="Slide Number Placeholder 4"/>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rtlCol="0"/>
          <a:lstStyle>
            <a:lvl1pPr>
              <a:defRPr>
                <a:solidFill>
                  <a:schemeClr val="tx2"/>
                </a:solidFill>
              </a:defRPr>
            </a:lvl1pPr>
          </a:lstStyle>
          <a:p>
            <a:pPr rtl="0"/>
            <a:endParaRPr lang="en-GB" noProof="0" dirty="0"/>
          </a:p>
        </p:txBody>
      </p:sp>
      <p:sp>
        <p:nvSpPr>
          <p:cNvPr id="2" name="Date Placeholder 2"/>
          <p:cNvSpPr>
            <a:spLocks noGrp="1"/>
          </p:cNvSpPr>
          <p:nvPr>
            <p:ph type="dt" sz="half" idx="10"/>
          </p:nvPr>
        </p:nvSpPr>
        <p:spPr/>
        <p:txBody>
          <a:bodyPr rtlCol="0"/>
          <a:lstStyle>
            <a:lvl1pPr>
              <a:defRPr>
                <a:solidFill>
                  <a:schemeClr val="tx2"/>
                </a:solidFill>
              </a:defRPr>
            </a:lvl1pPr>
          </a:lstStyle>
          <a:p>
            <a:pPr rtl="0"/>
            <a:fld id="{E52C594E-845A-40B9-92B1-F6232A3FE14B}" type="datetime1">
              <a:rPr lang="en-GB" noProof="0" smtClean="0"/>
              <a:t>03/09/2024</a:t>
            </a:fld>
            <a:endParaRPr lang="en-GB" noProof="0" dirty="0"/>
          </a:p>
        </p:txBody>
      </p:sp>
      <p:sp>
        <p:nvSpPr>
          <p:cNvPr id="4" name="Slide Number Placeholder 3"/>
          <p:cNvSpPr>
            <a:spLocks noGrp="1"/>
          </p:cNvSpPr>
          <p:nvPr>
            <p:ph type="sldNum" sz="quarter" idx="12"/>
          </p:nvPr>
        </p:nvSpPr>
        <p:spPr/>
        <p:txBody>
          <a:bodyPr rtlCol="0"/>
          <a:lstStyle>
            <a:lvl1pPr>
              <a:defRPr>
                <a:solidFill>
                  <a:schemeClr val="tx2"/>
                </a:solidFill>
              </a:defRPr>
            </a:lvl1pPr>
          </a:lstStyle>
          <a:p>
            <a:pPr rtl="0"/>
            <a:fld id="{CA8D9AD5-F248-4919-864A-CFD76CC027D6}" type="slidenum">
              <a:rPr lang="en-GB" noProof="0" smtClean="0"/>
              <a:pPr/>
              <a:t>‹#›</a:t>
            </a:fld>
            <a:endParaRPr lang="en-GB" noProof="0" dirty="0"/>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rtlCol="0" anchor="b">
            <a:normAutofit/>
          </a:bodyPr>
          <a:lstStyle>
            <a:lvl1pPr>
              <a:defRPr sz="3400" b="0"/>
            </a:lvl1pPr>
          </a:lstStyle>
          <a:p>
            <a:pPr rtl="0"/>
            <a:r>
              <a:rPr lang="en-US" noProof="0"/>
              <a:t>Click to edit Master title style</a:t>
            </a:r>
            <a:endParaRPr lang="en-GB" noProof="0" dirty="0"/>
          </a:p>
        </p:txBody>
      </p:sp>
      <p:sp>
        <p:nvSpPr>
          <p:cNvPr id="4" name="Text Placeholder 3"/>
          <p:cNvSpPr>
            <a:spLocks noGrp="1"/>
          </p:cNvSpPr>
          <p:nvPr>
            <p:ph type="body" sz="half" idx="2"/>
          </p:nvPr>
        </p:nvSpPr>
        <p:spPr>
          <a:xfrm>
            <a:off x="760412" y="4367308"/>
            <a:ext cx="3200400" cy="1622012"/>
          </a:xfrm>
        </p:spPr>
        <p:txBody>
          <a:bodyPr rtlCol="0">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3" name="Content Placeholder 2"/>
          <p:cNvSpPr>
            <a:spLocks noGrp="1"/>
          </p:cNvSpPr>
          <p:nvPr>
            <p:ph idx="1"/>
          </p:nvPr>
        </p:nvSpPr>
        <p:spPr>
          <a:xfrm>
            <a:off x="4494212" y="685800"/>
            <a:ext cx="7239001" cy="54864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6" name="Footer Placeholder 4"/>
          <p:cNvSpPr>
            <a:spLocks noGrp="1"/>
          </p:cNvSpPr>
          <p:nvPr>
            <p:ph type="ftr" sz="quarter" idx="11"/>
          </p:nvPr>
        </p:nvSpPr>
        <p:spPr/>
        <p:txBody>
          <a:bodyPr rtlCol="0"/>
          <a:lstStyle/>
          <a:p>
            <a:pPr rtl="0"/>
            <a:endParaRPr lang="en-GB" noProof="0" dirty="0"/>
          </a:p>
        </p:txBody>
      </p:sp>
      <p:sp>
        <p:nvSpPr>
          <p:cNvPr id="5" name="Date Placeholder 5"/>
          <p:cNvSpPr>
            <a:spLocks noGrp="1"/>
          </p:cNvSpPr>
          <p:nvPr>
            <p:ph type="dt" sz="half" idx="10"/>
          </p:nvPr>
        </p:nvSpPr>
        <p:spPr/>
        <p:txBody>
          <a:bodyPr rtlCol="0"/>
          <a:lstStyle/>
          <a:p>
            <a:pPr rtl="0"/>
            <a:fld id="{A8E18139-10D5-45B2-B667-F98C2C70A292}" type="datetime1">
              <a:rPr lang="en-GB" noProof="0" smtClean="0"/>
              <a:t>03/09/2024</a:t>
            </a:fld>
            <a:endParaRPr lang="en-GB" noProof="0" dirty="0"/>
          </a:p>
        </p:txBody>
      </p:sp>
      <p:sp>
        <p:nvSpPr>
          <p:cNvPr id="7" name="Slide Number Placeholder 6"/>
          <p:cNvSpPr>
            <a:spLocks noGrp="1"/>
          </p:cNvSpPr>
          <p:nvPr>
            <p:ph type="sldNum" sz="quarter" idx="12"/>
          </p:nvPr>
        </p:nvSpPr>
        <p:spPr/>
        <p:txBody>
          <a:bodyPr rtlCol="0"/>
          <a:lstStyle/>
          <a:p>
            <a:pPr rtl="0"/>
            <a:fld id="{CA8D9AD5-F248-4919-864A-CFD76CC027D6}" type="slidenum">
              <a:rPr lang="en-GB" noProof="0" smtClean="0"/>
              <a:t>‹#›</a:t>
            </a:fld>
            <a:endParaRPr lang="en-GB" noProof="0" dirty="0"/>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7" name="Rectangle 3"/>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rtl="0" fontAlgn="auto">
              <a:lnSpc>
                <a:spcPct val="100000"/>
              </a:lnSpc>
              <a:spcBef>
                <a:spcPts val="0"/>
              </a:spcBef>
              <a:spcAft>
                <a:spcPts val="0"/>
              </a:spcAft>
              <a:buClrTx/>
              <a:buSzTx/>
              <a:buFontTx/>
              <a:buNone/>
              <a:tabLst/>
            </a:pPr>
            <a:endParaRPr kumimoji="0" lang="en-GB" b="0" i="0" u="none" strike="noStrike" kern="0" cap="none" spc="0" normalizeH="0" baseline="0" noProof="0" dirty="0">
              <a:ln>
                <a:noFill/>
              </a:ln>
              <a:solidFill>
                <a:prstClr val="white"/>
              </a:solidFill>
              <a:effectLst/>
              <a:uLnTx/>
              <a:uFillTx/>
              <a:latin typeface="Euphemia"/>
            </a:endParaRPr>
          </a:p>
        </p:txBody>
      </p:sp>
      <p:sp>
        <p:nvSpPr>
          <p:cNvPr id="5" name="Footer Placeholder 4"/>
          <p:cNvSpPr>
            <a:spLocks noGrp="1"/>
          </p:cNvSpPr>
          <p:nvPr>
            <p:ph type="ftr" sz="quarter" idx="3"/>
          </p:nvPr>
        </p:nvSpPr>
        <p:spPr>
          <a:xfrm>
            <a:off x="1341120" y="6614494"/>
            <a:ext cx="7159752" cy="237744"/>
          </a:xfrm>
          <a:prstGeom prst="rect">
            <a:avLst/>
          </a:prstGeom>
        </p:spPr>
        <p:txBody>
          <a:bodyPr vert="horz" lIns="91440" tIns="45720" rIns="91440" bIns="45720" rtlCol="0" anchor="ctr"/>
          <a:lstStyle>
            <a:lvl1pPr algn="l">
              <a:defRPr sz="1100" cap="all" baseline="0">
                <a:solidFill>
                  <a:schemeClr val="bg2"/>
                </a:solidFill>
              </a:defRPr>
            </a:lvl1pPr>
          </a:lstStyle>
          <a:p>
            <a:pPr rtl="0"/>
            <a:endParaRPr lang="en-GB" noProof="0" dirty="0"/>
          </a:p>
        </p:txBody>
      </p:sp>
      <p:sp>
        <p:nvSpPr>
          <p:cNvPr id="8" name="Rectangle 5"/>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noProof="0" dirty="0"/>
          </a:p>
        </p:txBody>
      </p:sp>
      <p:sp>
        <p:nvSpPr>
          <p:cNvPr id="4" name="Date Placeholder 6"/>
          <p:cNvSpPr>
            <a:spLocks noGrp="1"/>
          </p:cNvSpPr>
          <p:nvPr>
            <p:ph type="dt" sz="half" idx="2"/>
          </p:nvPr>
        </p:nvSpPr>
        <p:spPr>
          <a:xfrm>
            <a:off x="8875776" y="6614494"/>
            <a:ext cx="960120" cy="237744"/>
          </a:xfrm>
          <a:prstGeom prst="rect">
            <a:avLst/>
          </a:prstGeom>
        </p:spPr>
        <p:txBody>
          <a:bodyPr vert="horz" lIns="91440" tIns="45720" rIns="91440" bIns="45720" rtlCol="0" anchor="ctr"/>
          <a:lstStyle>
            <a:lvl1pPr algn="r">
              <a:defRPr sz="1100">
                <a:solidFill>
                  <a:schemeClr val="bg2"/>
                </a:solidFill>
              </a:defRPr>
            </a:lvl1pPr>
          </a:lstStyle>
          <a:p>
            <a:pPr rtl="0"/>
            <a:fld id="{40D7A26C-8D1F-494E-ADBE-87837F9E0A58}" type="datetime1">
              <a:rPr lang="en-GB" noProof="0" smtClean="0"/>
              <a:t>03/09/2024</a:t>
            </a:fld>
            <a:endParaRPr lang="en-GB" noProof="0" dirty="0"/>
          </a:p>
        </p:txBody>
      </p:sp>
      <p:sp>
        <p:nvSpPr>
          <p:cNvPr id="6" name="Slide Number Placeholder 7"/>
          <p:cNvSpPr>
            <a:spLocks noGrp="1"/>
          </p:cNvSpPr>
          <p:nvPr>
            <p:ph type="sldNum" sz="quarter" idx="4"/>
          </p:nvPr>
        </p:nvSpPr>
        <p:spPr>
          <a:xfrm>
            <a:off x="10210800" y="6614494"/>
            <a:ext cx="640080" cy="237744"/>
          </a:xfrm>
          <a:prstGeom prst="rect">
            <a:avLst/>
          </a:prstGeom>
        </p:spPr>
        <p:txBody>
          <a:bodyPr vert="horz" lIns="91440" tIns="45720" rIns="91440" bIns="45720" rtlCol="0" anchor="ctr"/>
          <a:lstStyle>
            <a:lvl1pPr algn="r">
              <a:defRPr sz="1100">
                <a:solidFill>
                  <a:schemeClr val="bg2"/>
                </a:solidFill>
              </a:defRPr>
            </a:lvl1pPr>
          </a:lstStyle>
          <a:p>
            <a:pPr rtl="0"/>
            <a:fld id="{CA8D9AD5-F248-4919-864A-CFD76CC027D6}" type="slidenum">
              <a:rPr lang="en-GB" noProof="0" smtClean="0"/>
              <a:pPr/>
              <a:t>‹#›</a:t>
            </a:fld>
            <a:endParaRPr lang="en-GB" noProof="0"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hyperlink" Target="https://www.flickr.com/photos/93452909@N00/4916648770"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arteiconografia.blogspot.com/2010/09/el-laberinto-de-la-catedral-de-chartres.html" TargetMode="External"/><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linktr.ee/naomilawsonjacobs"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hyperlink" Target="mailto:naomi@bantrybridge.com" TargetMode="External"/><Relationship Id="rId5" Type="http://schemas.openxmlformats.org/officeDocument/2006/relationships/hyperlink" Target="https://www.flickr.com/photos/93452909@N00/4916648770"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000"/>
                    </a14:imgEffect>
                    <a14:imgEffect>
                      <a14:brightnessContrast bright="-4000"/>
                    </a14:imgEffect>
                  </a14:imgLayer>
                </a14:imgProps>
              </a:ext>
              <a:ext uri="{837473B0-CC2E-450A-ABE3-18F120FF3D39}">
                <a1611:picAttrSrcUrl xmlns:a1611="http://schemas.microsoft.com/office/drawing/2016/11/main" r:id="rId5"/>
              </a:ext>
            </a:extLst>
          </a:blip>
          <a:srcRect/>
          <a:stretch>
            <a:fillRect t="-9000" b="-1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79DAFB-E56B-7160-9DDB-9F0A80931403}"/>
              </a:ext>
            </a:extLst>
          </p:cNvPr>
          <p:cNvSpPr txBox="1"/>
          <p:nvPr/>
        </p:nvSpPr>
        <p:spPr>
          <a:xfrm>
            <a:off x="0" y="4770000"/>
            <a:ext cx="12192000" cy="2893100"/>
          </a:xfrm>
          <a:prstGeom prst="rect">
            <a:avLst/>
          </a:prstGeom>
          <a:solidFill>
            <a:schemeClr val="tx1">
              <a:lumMod val="20000"/>
              <a:lumOff val="80000"/>
            </a:schemeClr>
          </a:solidFill>
        </p:spPr>
        <p:txBody>
          <a:bodyPr wrap="square" rtlCol="0">
            <a:spAutoFit/>
          </a:bodyPr>
          <a:lstStyle/>
          <a:p>
            <a:pPr algn="ctr"/>
            <a:r>
              <a:rPr lang="en-GB" sz="5000" dirty="0"/>
              <a:t>ADHD and Spiritual Wandering:</a:t>
            </a:r>
          </a:p>
          <a:p>
            <a:pPr algn="ctr" rtl="0"/>
            <a:r>
              <a:rPr lang="en-GB" sz="3500" kern="100" dirty="0">
                <a:effectLst/>
                <a:ea typeface="Calibri" panose="020F0502020204030204" pitchFamily="34" charset="0"/>
                <a:cs typeface="Arial" panose="020B0604020202020204" pitchFamily="34" charset="0"/>
              </a:rPr>
              <a:t>Walking Labyrinths, Re-</a:t>
            </a:r>
            <a:r>
              <a:rPr lang="en-GB" sz="3500" kern="100" dirty="0" err="1">
                <a:effectLst/>
                <a:ea typeface="Calibri" panose="020F0502020204030204" pitchFamily="34" charset="0"/>
                <a:cs typeface="Arial" panose="020B0604020202020204" pitchFamily="34" charset="0"/>
              </a:rPr>
              <a:t>membering</a:t>
            </a:r>
            <a:r>
              <a:rPr lang="en-GB" sz="3500" kern="100" dirty="0">
                <a:effectLst/>
                <a:ea typeface="Calibri" panose="020F0502020204030204" pitchFamily="34" charset="0"/>
                <a:cs typeface="Arial" panose="020B0604020202020204" pitchFamily="34" charset="0"/>
              </a:rPr>
              <a:t> Embodied Christian Practice</a:t>
            </a:r>
          </a:p>
          <a:p>
            <a:pPr algn="ctr" rtl="0"/>
            <a:endParaRPr lang="en-GB" sz="3500" kern="100" dirty="0">
              <a:cs typeface="Arial" panose="020B0604020202020204" pitchFamily="34" charset="0"/>
            </a:endParaRPr>
          </a:p>
          <a:p>
            <a:pPr algn="ctr" rtl="0"/>
            <a:r>
              <a:rPr lang="en-GB" sz="2200" kern="100" dirty="0">
                <a:cs typeface="Arial" panose="020B0604020202020204" pitchFamily="34" charset="0"/>
              </a:rPr>
              <a:t>Naomi Lawson Jacobs, University of Leeds</a:t>
            </a:r>
          </a:p>
          <a:p>
            <a:pPr algn="ctr" rtl="0"/>
            <a:r>
              <a:rPr lang="en-GB" sz="2200" kern="100" dirty="0" err="1">
                <a:cs typeface="Arial" panose="020B0604020202020204" pitchFamily="34" charset="0"/>
              </a:rPr>
              <a:t>naomi@bantrybridge.com</a:t>
            </a:r>
            <a:endParaRPr lang="en-GB" sz="3500" dirty="0"/>
          </a:p>
          <a:p>
            <a:endParaRPr lang="en-GB" dirty="0"/>
          </a:p>
        </p:txBody>
      </p:sp>
    </p:spTree>
    <p:extLst>
      <p:ext uri="{BB962C8B-B14F-4D97-AF65-F5344CB8AC3E}">
        <p14:creationId xmlns:p14="http://schemas.microsoft.com/office/powerpoint/2010/main" val="189142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rtlCol="0"/>
          <a:lstStyle/>
          <a:p>
            <a:pPr rtl="0"/>
            <a:r>
              <a:rPr lang="en-GB" dirty="0" err="1"/>
              <a:t>Peregrinatio</a:t>
            </a:r>
            <a:endParaRPr lang="en-GB" dirty="0"/>
          </a:p>
        </p:txBody>
      </p:sp>
      <p:sp>
        <p:nvSpPr>
          <p:cNvPr id="2" name="Text Placeholder 2">
            <a:extLst>
              <a:ext uri="{FF2B5EF4-FFF2-40B4-BE49-F238E27FC236}">
                <a16:creationId xmlns:a16="http://schemas.microsoft.com/office/drawing/2014/main" id="{C8FB7147-8674-4060-E221-7204F3BF8547}"/>
              </a:ext>
            </a:extLst>
          </p:cNvPr>
          <p:cNvSpPr>
            <a:spLocks noGrp="1"/>
          </p:cNvSpPr>
          <p:nvPr>
            <p:ph type="body" idx="1"/>
          </p:nvPr>
        </p:nvSpPr>
        <p:spPr>
          <a:xfrm>
            <a:off x="1524000" y="3810000"/>
            <a:ext cx="9144000" cy="1143000"/>
          </a:xfrm>
        </p:spPr>
        <p:txBody>
          <a:bodyPr rtlCol="0">
            <a:normAutofit/>
          </a:bodyPr>
          <a:lstStyle/>
          <a:p>
            <a:pPr rtl="0"/>
            <a:r>
              <a:rPr lang="en-GB" sz="3000" dirty="0"/>
              <a:t>Exile/Wandering for the Love of the Divine</a:t>
            </a:r>
          </a:p>
        </p:txBody>
      </p:sp>
    </p:spTree>
    <p:extLst>
      <p:ext uri="{BB962C8B-B14F-4D97-AF65-F5344CB8AC3E}">
        <p14:creationId xmlns:p14="http://schemas.microsoft.com/office/powerpoint/2010/main" val="333242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A6785-9261-67EE-A86D-A20F2D7A90E5}"/>
              </a:ext>
            </a:extLst>
          </p:cNvPr>
          <p:cNvSpPr>
            <a:spLocks noGrp="1"/>
          </p:cNvSpPr>
          <p:nvPr>
            <p:ph type="title"/>
          </p:nvPr>
        </p:nvSpPr>
        <p:spPr>
          <a:xfrm>
            <a:off x="1103586" y="209961"/>
            <a:ext cx="9509760" cy="1233424"/>
          </a:xfrm>
        </p:spPr>
        <p:txBody>
          <a:bodyPr/>
          <a:lstStyle/>
          <a:p>
            <a:r>
              <a:rPr lang="en-GB" b="0" i="0" dirty="0">
                <a:solidFill>
                  <a:schemeClr val="tx2"/>
                </a:solidFill>
                <a:effectLst/>
                <a:latin typeface="+mn-lt"/>
              </a:rPr>
              <a:t>St Brendan the Navigator</a:t>
            </a:r>
            <a:endParaRPr lang="en-US" dirty="0">
              <a:solidFill>
                <a:schemeClr val="tx2"/>
              </a:solidFill>
              <a:latin typeface="+mn-lt"/>
            </a:endParaRPr>
          </a:p>
        </p:txBody>
      </p:sp>
      <p:pic>
        <p:nvPicPr>
          <p:cNvPr id="3" name="Picture 2" descr="A statue of a group of men on a boat&#10;&#10;Description automatically generated">
            <a:extLst>
              <a:ext uri="{FF2B5EF4-FFF2-40B4-BE49-F238E27FC236}">
                <a16:creationId xmlns:a16="http://schemas.microsoft.com/office/drawing/2014/main" id="{914712B4-6340-12FC-BFC2-D8CA9C668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586" y="1872994"/>
            <a:ext cx="10174014" cy="3930066"/>
          </a:xfrm>
          <a:prstGeom prst="rect">
            <a:avLst/>
          </a:prstGeom>
        </p:spPr>
      </p:pic>
      <p:sp>
        <p:nvSpPr>
          <p:cNvPr id="2" name="TextBox 1">
            <a:extLst>
              <a:ext uri="{FF2B5EF4-FFF2-40B4-BE49-F238E27FC236}">
                <a16:creationId xmlns:a16="http://schemas.microsoft.com/office/drawing/2014/main" id="{4BCCAB23-3075-A066-14A2-1B7C0EEFCCDB}"/>
              </a:ext>
            </a:extLst>
          </p:cNvPr>
          <p:cNvSpPr txBox="1"/>
          <p:nvPr/>
        </p:nvSpPr>
        <p:spPr>
          <a:xfrm>
            <a:off x="1103586" y="5877851"/>
            <a:ext cx="7968342" cy="369332"/>
          </a:xfrm>
          <a:prstGeom prst="rect">
            <a:avLst/>
          </a:prstGeom>
          <a:noFill/>
        </p:spPr>
        <p:txBody>
          <a:bodyPr wrap="square" rtlCol="0">
            <a:spAutoFit/>
          </a:bodyPr>
          <a:lstStyle/>
          <a:p>
            <a:r>
              <a:rPr lang="en-US" dirty="0"/>
              <a:t>Statue of St Brendan’s boat, Tralee, Co. Kerry, Ireland</a:t>
            </a:r>
          </a:p>
        </p:txBody>
      </p:sp>
    </p:spTree>
    <p:extLst>
      <p:ext uri="{BB962C8B-B14F-4D97-AF65-F5344CB8AC3E}">
        <p14:creationId xmlns:p14="http://schemas.microsoft.com/office/powerpoint/2010/main" val="416051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5224CA-3FF9-1199-4DAC-C32C7D5C7150}"/>
              </a:ext>
            </a:extLst>
          </p:cNvPr>
          <p:cNvSpPr>
            <a:spLocks noGrp="1"/>
          </p:cNvSpPr>
          <p:nvPr>
            <p:ph type="title"/>
          </p:nvPr>
        </p:nvSpPr>
        <p:spPr>
          <a:xfrm>
            <a:off x="881171" y="4333326"/>
            <a:ext cx="3200400" cy="824818"/>
          </a:xfrm>
        </p:spPr>
        <p:txBody>
          <a:bodyPr>
            <a:normAutofit fontScale="90000"/>
          </a:bodyPr>
          <a:lstStyle/>
          <a:p>
            <a:r>
              <a:rPr lang="en-US" sz="4800" dirty="0"/>
              <a:t>Labyrinths:</a:t>
            </a:r>
            <a:br>
              <a:rPr lang="en-US" sz="4800" dirty="0"/>
            </a:br>
            <a:br>
              <a:rPr lang="en-US" sz="4800" dirty="0"/>
            </a:br>
            <a:r>
              <a:rPr lang="en-US" sz="4800" i="1" dirty="0"/>
              <a:t>Wandering out of the Church</a:t>
            </a:r>
            <a:endParaRPr lang="en-US" sz="4800" dirty="0"/>
          </a:p>
        </p:txBody>
      </p:sp>
      <p:pic>
        <p:nvPicPr>
          <p:cNvPr id="2050" name="Picture 2" descr="View from above of a classical-style turf labyrinth at Brock University, Ontario (built in 2019)">
            <a:extLst>
              <a:ext uri="{FF2B5EF4-FFF2-40B4-BE49-F238E27FC236}">
                <a16:creationId xmlns:a16="http://schemas.microsoft.com/office/drawing/2014/main" id="{5525DB93-DD76-0026-EC23-C18F6B4CBAB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62575" y="1032047"/>
            <a:ext cx="6370638" cy="47939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B2A8C98-0E40-EF07-7477-15D420B2E8A2}"/>
              </a:ext>
            </a:extLst>
          </p:cNvPr>
          <p:cNvSpPr txBox="1"/>
          <p:nvPr/>
        </p:nvSpPr>
        <p:spPr>
          <a:xfrm>
            <a:off x="5547859" y="5998754"/>
            <a:ext cx="6000070" cy="369332"/>
          </a:xfrm>
          <a:prstGeom prst="rect">
            <a:avLst/>
          </a:prstGeom>
          <a:noFill/>
        </p:spPr>
        <p:txBody>
          <a:bodyPr wrap="square" rtlCol="0">
            <a:spAutoFit/>
          </a:bodyPr>
          <a:lstStyle/>
          <a:p>
            <a:r>
              <a:rPr lang="en-US" dirty="0"/>
              <a:t>Classical labyrinth at Brock University, Ontario (built 2019)</a:t>
            </a:r>
          </a:p>
        </p:txBody>
      </p:sp>
    </p:spTree>
    <p:extLst>
      <p:ext uri="{BB962C8B-B14F-4D97-AF65-F5344CB8AC3E}">
        <p14:creationId xmlns:p14="http://schemas.microsoft.com/office/powerpoint/2010/main" val="2044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FA6D6C-3A74-C187-8CD9-4DFB828FFE49}"/>
              </a:ext>
            </a:extLst>
          </p:cNvPr>
          <p:cNvSpPr>
            <a:spLocks noGrp="1"/>
          </p:cNvSpPr>
          <p:nvPr>
            <p:ph type="title"/>
          </p:nvPr>
        </p:nvSpPr>
        <p:spPr>
          <a:xfrm>
            <a:off x="624114" y="211963"/>
            <a:ext cx="9509760" cy="1233424"/>
          </a:xfrm>
        </p:spPr>
        <p:txBody>
          <a:bodyPr anchor="b">
            <a:normAutofit/>
          </a:bodyPr>
          <a:lstStyle/>
          <a:p>
            <a:r>
              <a:rPr lang="en-US" dirty="0"/>
              <a:t>Labyrinth-walking: Ancient practice?</a:t>
            </a:r>
          </a:p>
        </p:txBody>
      </p:sp>
      <p:sp>
        <p:nvSpPr>
          <p:cNvPr id="5" name="Content Placeholder 4">
            <a:extLst>
              <a:ext uri="{FF2B5EF4-FFF2-40B4-BE49-F238E27FC236}">
                <a16:creationId xmlns:a16="http://schemas.microsoft.com/office/drawing/2014/main" id="{089C3EA4-BEA1-5063-AE5D-6F04DBB2F95B}"/>
              </a:ext>
            </a:extLst>
          </p:cNvPr>
          <p:cNvSpPr>
            <a:spLocks noGrp="1"/>
          </p:cNvSpPr>
          <p:nvPr>
            <p:ph sz="half" idx="2"/>
          </p:nvPr>
        </p:nvSpPr>
        <p:spPr>
          <a:xfrm>
            <a:off x="624114" y="1665962"/>
            <a:ext cx="6816346" cy="4363363"/>
          </a:xfrm>
        </p:spPr>
        <p:txBody>
          <a:bodyPr>
            <a:normAutofit/>
          </a:bodyPr>
          <a:lstStyle/>
          <a:p>
            <a:r>
              <a:rPr lang="en-US" sz="2400" dirty="0"/>
              <a:t>3000 years – Europe &amp; North Africa</a:t>
            </a:r>
          </a:p>
          <a:p>
            <a:r>
              <a:rPr lang="en-US" sz="2400" dirty="0"/>
              <a:t>Medieval labyrinths – intricate designs </a:t>
            </a:r>
          </a:p>
          <a:p>
            <a:r>
              <a:rPr lang="en-US" sz="2400" dirty="0"/>
              <a:t>Metaphor for salvation? Pilgrimage?</a:t>
            </a:r>
          </a:p>
          <a:p>
            <a:r>
              <a:rPr lang="en-US" sz="2400" b="1" dirty="0"/>
              <a:t>No</a:t>
            </a:r>
            <a:r>
              <a:rPr lang="en-US" sz="2400" dirty="0"/>
              <a:t> evidence they were </a:t>
            </a:r>
            <a:r>
              <a:rPr lang="en-US" sz="2400" i="1" dirty="0"/>
              <a:t>walked as a spiritual practice…</a:t>
            </a:r>
          </a:p>
          <a:p>
            <a:endParaRPr lang="en-US" sz="2400" i="1" dirty="0"/>
          </a:p>
          <a:p>
            <a:pPr marL="45720" indent="0">
              <a:buNone/>
            </a:pPr>
            <a:r>
              <a:rPr lang="en-US" sz="2400" dirty="0"/>
              <a:t>c. 1980s – labyrinth revival (Christians, Neo-Pagans)</a:t>
            </a:r>
            <a:endParaRPr lang="en-US" sz="2400" i="1" dirty="0"/>
          </a:p>
          <a:p>
            <a:pPr marL="45720" indent="0">
              <a:buNone/>
            </a:pPr>
            <a:r>
              <a:rPr lang="en-US" sz="2400" dirty="0"/>
              <a:t>Wandering; getting lost without getting lost</a:t>
            </a:r>
          </a:p>
          <a:p>
            <a:endParaRPr lang="en-US" sz="2400" i="1" dirty="0"/>
          </a:p>
        </p:txBody>
      </p:sp>
      <p:sp>
        <p:nvSpPr>
          <p:cNvPr id="11" name="TextBox 10">
            <a:extLst>
              <a:ext uri="{FF2B5EF4-FFF2-40B4-BE49-F238E27FC236}">
                <a16:creationId xmlns:a16="http://schemas.microsoft.com/office/drawing/2014/main" id="{55F99350-FFB6-B7F3-98C9-B047DD3729C1}"/>
              </a:ext>
            </a:extLst>
          </p:cNvPr>
          <p:cNvSpPr txBox="1"/>
          <p:nvPr/>
        </p:nvSpPr>
        <p:spPr>
          <a:xfrm>
            <a:off x="7797090" y="6195497"/>
            <a:ext cx="4234967" cy="369332"/>
          </a:xfrm>
          <a:prstGeom prst="rect">
            <a:avLst/>
          </a:prstGeom>
          <a:noFill/>
        </p:spPr>
        <p:txBody>
          <a:bodyPr wrap="square" rtlCol="0">
            <a:spAutoFit/>
          </a:bodyPr>
          <a:lstStyle/>
          <a:p>
            <a:r>
              <a:rPr lang="en-US" dirty="0"/>
              <a:t>Chartres Cathedral labyrinth (13</a:t>
            </a:r>
            <a:r>
              <a:rPr lang="en-US" baseline="30000" dirty="0"/>
              <a:t>th</a:t>
            </a:r>
            <a:r>
              <a:rPr lang="en-US" dirty="0"/>
              <a:t> Century) </a:t>
            </a:r>
          </a:p>
        </p:txBody>
      </p:sp>
      <p:pic>
        <p:nvPicPr>
          <p:cNvPr id="20" name="Picture 19" descr="A long shot of a church&#10;&#10;Description automatically generated">
            <a:extLst>
              <a:ext uri="{FF2B5EF4-FFF2-40B4-BE49-F238E27FC236}">
                <a16:creationId xmlns:a16="http://schemas.microsoft.com/office/drawing/2014/main" id="{4C5A9646-5E74-563D-C0C9-A944749DD44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97090" y="126475"/>
            <a:ext cx="4234968" cy="6078901"/>
          </a:xfrm>
          <a:prstGeom prst="rect">
            <a:avLst/>
          </a:prstGeom>
        </p:spPr>
      </p:pic>
    </p:spTree>
    <p:extLst>
      <p:ext uri="{BB962C8B-B14F-4D97-AF65-F5344CB8AC3E}">
        <p14:creationId xmlns:p14="http://schemas.microsoft.com/office/powerpoint/2010/main" val="372707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labyrinths around the world, marked with red pins">
            <a:extLst>
              <a:ext uri="{FF2B5EF4-FFF2-40B4-BE49-F238E27FC236}">
                <a16:creationId xmlns:a16="http://schemas.microsoft.com/office/drawing/2014/main" id="{4CBB2AC8-E989-BB7E-5EF2-D0797E8BC69F}"/>
              </a:ext>
            </a:extLst>
          </p:cNvPr>
          <p:cNvPicPr>
            <a:picLocks noChangeAspect="1"/>
          </p:cNvPicPr>
          <p:nvPr/>
        </p:nvPicPr>
        <p:blipFill>
          <a:blip r:embed="rId2">
            <a:extLst>
              <a:ext uri="{28A0092B-C50C-407E-A947-70E740481C1C}">
                <a14:useLocalDpi xmlns:a14="http://schemas.microsoft.com/office/drawing/2010/main" val="0"/>
              </a:ext>
            </a:extLst>
          </a:blip>
          <a:srcRect t="15730"/>
          <a:stretch/>
        </p:blipFill>
        <p:spPr>
          <a:xfrm>
            <a:off x="0" y="10"/>
            <a:ext cx="12191980" cy="6857990"/>
          </a:xfrm>
          <a:prstGeom prst="rect">
            <a:avLst/>
          </a:prstGeom>
          <a:noFill/>
        </p:spPr>
      </p:pic>
    </p:spTree>
    <p:extLst>
      <p:ext uri="{BB962C8B-B14F-4D97-AF65-F5344CB8AC3E}">
        <p14:creationId xmlns:p14="http://schemas.microsoft.com/office/powerpoint/2010/main" val="302034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036242-A7E5-F138-F4C5-17EB452057F9}"/>
              </a:ext>
            </a:extLst>
          </p:cNvPr>
          <p:cNvSpPr>
            <a:spLocks noGrp="1"/>
          </p:cNvSpPr>
          <p:nvPr>
            <p:ph type="title"/>
          </p:nvPr>
        </p:nvSpPr>
        <p:spPr>
          <a:xfrm>
            <a:off x="8228013" y="2432304"/>
            <a:ext cx="3200400" cy="1993392"/>
          </a:xfrm>
        </p:spPr>
        <p:txBody>
          <a:bodyPr/>
          <a:lstStyle/>
          <a:p>
            <a:r>
              <a:rPr lang="en-US" dirty="0"/>
              <a:t>Outside St Peter’s Church, Addingham, West Yorkshire</a:t>
            </a:r>
          </a:p>
        </p:txBody>
      </p:sp>
      <p:pic>
        <p:nvPicPr>
          <p:cNvPr id="8" name="Picture Placeholder 7" descr="An outdoor labyrinth in a field outside St Peter’s Church Addingham">
            <a:extLst>
              <a:ext uri="{FF2B5EF4-FFF2-40B4-BE49-F238E27FC236}">
                <a16:creationId xmlns:a16="http://schemas.microsoft.com/office/drawing/2014/main" id="{49DF4658-41AF-2583-BCC9-DD08420EB43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0000" r="10000"/>
          <a:stretch>
            <a:fillRect/>
          </a:stretch>
        </p:blipFill>
        <p:spPr/>
      </p:pic>
    </p:spTree>
    <p:extLst>
      <p:ext uri="{BB962C8B-B14F-4D97-AF65-F5344CB8AC3E}">
        <p14:creationId xmlns:p14="http://schemas.microsoft.com/office/powerpoint/2010/main" val="230983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036242-A7E5-F138-F4C5-17EB452057F9}"/>
              </a:ext>
            </a:extLst>
          </p:cNvPr>
          <p:cNvSpPr>
            <a:spLocks noGrp="1"/>
          </p:cNvSpPr>
          <p:nvPr>
            <p:ph type="title"/>
          </p:nvPr>
        </p:nvSpPr>
        <p:spPr>
          <a:xfrm>
            <a:off x="7819697" y="2398986"/>
            <a:ext cx="3867806" cy="2060028"/>
          </a:xfrm>
        </p:spPr>
        <p:txBody>
          <a:bodyPr/>
          <a:lstStyle/>
          <a:p>
            <a:r>
              <a:rPr lang="en-US" dirty="0"/>
              <a:t>Chiltern Park Woodland Burial Ground, Buckinghamshire</a:t>
            </a:r>
          </a:p>
        </p:txBody>
      </p:sp>
      <p:pic>
        <p:nvPicPr>
          <p:cNvPr id="9" name="Picture Placeholder 8" descr="A grassy area with trees and grass&#10;&#10;Description automatically generated">
            <a:extLst>
              <a:ext uri="{FF2B5EF4-FFF2-40B4-BE49-F238E27FC236}">
                <a16:creationId xmlns:a16="http://schemas.microsoft.com/office/drawing/2014/main" id="{B6F24DEB-F619-33F4-19EA-B4CB9A07904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000" r="10000"/>
          <a:stretch>
            <a:fillRect/>
          </a:stretch>
        </p:blipFill>
        <p:spPr/>
      </p:pic>
    </p:spTree>
    <p:extLst>
      <p:ext uri="{BB962C8B-B14F-4D97-AF65-F5344CB8AC3E}">
        <p14:creationId xmlns:p14="http://schemas.microsoft.com/office/powerpoint/2010/main" val="288280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036242-A7E5-F138-F4C5-17EB452057F9}"/>
              </a:ext>
            </a:extLst>
          </p:cNvPr>
          <p:cNvSpPr>
            <a:spLocks noGrp="1"/>
          </p:cNvSpPr>
          <p:nvPr>
            <p:ph type="title"/>
          </p:nvPr>
        </p:nvSpPr>
        <p:spPr>
          <a:xfrm>
            <a:off x="8028316" y="1807779"/>
            <a:ext cx="3701229" cy="2354317"/>
          </a:xfrm>
        </p:spPr>
        <p:txBody>
          <a:bodyPr/>
          <a:lstStyle/>
          <a:p>
            <a:r>
              <a:rPr lang="en-US" dirty="0"/>
              <a:t>Hackney West Recreation Ground, North London</a:t>
            </a:r>
          </a:p>
        </p:txBody>
      </p:sp>
      <p:pic>
        <p:nvPicPr>
          <p:cNvPr id="6" name="Picture Placeholder 5" descr="The stone labyrinth at Hackney West Recreation Ground">
            <a:extLst>
              <a:ext uri="{FF2B5EF4-FFF2-40B4-BE49-F238E27FC236}">
                <a16:creationId xmlns:a16="http://schemas.microsoft.com/office/drawing/2014/main" id="{27ED2FE1-4D32-38DD-A55F-EB7D57D01A2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000" r="10000"/>
          <a:stretch>
            <a:fillRect/>
          </a:stretch>
        </p:blipFill>
        <p:spPr>
          <a:xfrm>
            <a:off x="0" y="0"/>
            <a:ext cx="7315200" cy="6858000"/>
          </a:xfrm>
        </p:spPr>
      </p:pic>
    </p:spTree>
    <p:extLst>
      <p:ext uri="{BB962C8B-B14F-4D97-AF65-F5344CB8AC3E}">
        <p14:creationId xmlns:p14="http://schemas.microsoft.com/office/powerpoint/2010/main" val="64455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family walking the labyrinth at Hackney West Recreation Ground">
            <a:extLst>
              <a:ext uri="{FF2B5EF4-FFF2-40B4-BE49-F238E27FC236}">
                <a16:creationId xmlns:a16="http://schemas.microsoft.com/office/drawing/2014/main" id="{3C155905-91DE-8083-6F07-D1A3B9AE2AD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000" r="10000"/>
          <a:stretch>
            <a:fillRect/>
          </a:stretch>
        </p:blipFill>
        <p:spPr/>
      </p:pic>
      <p:sp>
        <p:nvSpPr>
          <p:cNvPr id="3" name="Title 2">
            <a:extLst>
              <a:ext uri="{FF2B5EF4-FFF2-40B4-BE49-F238E27FC236}">
                <a16:creationId xmlns:a16="http://schemas.microsoft.com/office/drawing/2014/main" id="{5BF7EE47-1543-FA73-3F7F-C918F564026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97031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E772-115B-4E55-EB53-746E2E2EAD3A}"/>
              </a:ext>
            </a:extLst>
          </p:cNvPr>
          <p:cNvSpPr>
            <a:spLocks noGrp="1"/>
          </p:cNvSpPr>
          <p:nvPr>
            <p:ph type="title"/>
          </p:nvPr>
        </p:nvSpPr>
        <p:spPr>
          <a:xfrm>
            <a:off x="7952117" y="948559"/>
            <a:ext cx="3258207" cy="2480441"/>
          </a:xfrm>
        </p:spPr>
        <p:txBody>
          <a:bodyPr>
            <a:normAutofit/>
          </a:bodyPr>
          <a:lstStyle/>
          <a:p>
            <a:r>
              <a:rPr lang="en-US" dirty="0"/>
              <a:t>Locked church doors</a:t>
            </a:r>
          </a:p>
        </p:txBody>
      </p:sp>
      <p:sp>
        <p:nvSpPr>
          <p:cNvPr id="11" name="Text Placeholder 3">
            <a:extLst>
              <a:ext uri="{FF2B5EF4-FFF2-40B4-BE49-F238E27FC236}">
                <a16:creationId xmlns:a16="http://schemas.microsoft.com/office/drawing/2014/main" id="{D67BA0EB-E7EB-8C24-4554-751E5A8F7412}"/>
              </a:ext>
            </a:extLst>
          </p:cNvPr>
          <p:cNvSpPr>
            <a:spLocks noGrp="1"/>
          </p:cNvSpPr>
          <p:nvPr>
            <p:ph type="body" sz="half" idx="2"/>
          </p:nvPr>
        </p:nvSpPr>
        <p:spPr>
          <a:xfrm>
            <a:off x="8009924" y="3928172"/>
            <a:ext cx="3200400" cy="1644614"/>
          </a:xfrm>
        </p:spPr>
        <p:txBody>
          <a:bodyPr>
            <a:normAutofit/>
          </a:bodyPr>
          <a:lstStyle/>
          <a:p>
            <a:r>
              <a:rPr lang="en-US" sz="2000" dirty="0"/>
              <a:t>St Michael &amp; All Angels, Abingdon</a:t>
            </a:r>
          </a:p>
        </p:txBody>
      </p:sp>
      <p:pic>
        <p:nvPicPr>
          <p:cNvPr id="10" name="Picture 9" descr="The labyrinth on the floor of St Michael and All Angels Church, Abingdon">
            <a:extLst>
              <a:ext uri="{FF2B5EF4-FFF2-40B4-BE49-F238E27FC236}">
                <a16:creationId xmlns:a16="http://schemas.microsoft.com/office/drawing/2014/main" id="{7B8C9CCC-D3BB-205A-5098-A185B1D40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39630" cy="3429000"/>
          </a:xfrm>
          <a:prstGeom prst="rect">
            <a:avLst/>
          </a:prstGeom>
        </p:spPr>
      </p:pic>
      <p:pic>
        <p:nvPicPr>
          <p:cNvPr id="6" name="Picture Placeholder 5" descr="A locked church door with a white sign on it">
            <a:extLst>
              <a:ext uri="{FF2B5EF4-FFF2-40B4-BE49-F238E27FC236}">
                <a16:creationId xmlns:a16="http://schemas.microsoft.com/office/drawing/2014/main" id="{510ECA53-89D2-1150-3FEC-DF44E11E258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4844" b="14844"/>
          <a:stretch>
            <a:fillRect/>
          </a:stretch>
        </p:blipFill>
        <p:spPr>
          <a:xfrm>
            <a:off x="3672112" y="3401807"/>
            <a:ext cx="3662189" cy="3433302"/>
          </a:xfrm>
        </p:spPr>
      </p:pic>
    </p:spTree>
    <p:extLst>
      <p:ext uri="{BB962C8B-B14F-4D97-AF65-F5344CB8AC3E}">
        <p14:creationId xmlns:p14="http://schemas.microsoft.com/office/powerpoint/2010/main" val="60638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951A-E6CC-9B7C-A889-156FF1E9F5C4}"/>
              </a:ext>
            </a:extLst>
          </p:cNvPr>
          <p:cNvSpPr>
            <a:spLocks noGrp="1"/>
          </p:cNvSpPr>
          <p:nvPr>
            <p:ph type="title"/>
          </p:nvPr>
        </p:nvSpPr>
        <p:spPr>
          <a:xfrm>
            <a:off x="891177" y="668528"/>
            <a:ext cx="10096137" cy="1233424"/>
          </a:xfrm>
        </p:spPr>
        <p:txBody>
          <a:bodyPr>
            <a:normAutofit fontScale="90000"/>
          </a:bodyPr>
          <a:lstStyle/>
          <a:p>
            <a:r>
              <a:rPr lang="en-GB" sz="3600" dirty="0"/>
              <a:t>ADHD and Spiritual Wandering:</a:t>
            </a:r>
            <a:br>
              <a:rPr lang="en-GB" sz="3600" dirty="0"/>
            </a:br>
            <a:r>
              <a:rPr lang="en-GB" sz="3200" kern="100" dirty="0">
                <a:effectLst/>
                <a:ea typeface="Calibri" panose="020F0502020204030204" pitchFamily="34" charset="0"/>
                <a:cs typeface="Arial" panose="020B0604020202020204" pitchFamily="34" charset="0"/>
              </a:rPr>
              <a:t>Walking Labyrinths, Re-</a:t>
            </a:r>
            <a:r>
              <a:rPr lang="en-GB" sz="3200" kern="100" dirty="0" err="1">
                <a:effectLst/>
                <a:ea typeface="Calibri" panose="020F0502020204030204" pitchFamily="34" charset="0"/>
                <a:cs typeface="Arial" panose="020B0604020202020204" pitchFamily="34" charset="0"/>
              </a:rPr>
              <a:t>membering</a:t>
            </a:r>
            <a:r>
              <a:rPr lang="en-GB" sz="3200" kern="100" dirty="0">
                <a:effectLst/>
                <a:ea typeface="Calibri" panose="020F0502020204030204" pitchFamily="34" charset="0"/>
                <a:cs typeface="Arial" panose="020B0604020202020204" pitchFamily="34" charset="0"/>
              </a:rPr>
              <a:t> Embodied Christian Practice</a:t>
            </a:r>
            <a:br>
              <a:rPr lang="en-GB" sz="3200" kern="100" dirty="0">
                <a:effectLst/>
                <a:ea typeface="Calibri" panose="020F050202020403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0E19B3D6-6327-3CE1-151D-9CBAC5571BE7}"/>
              </a:ext>
            </a:extLst>
          </p:cNvPr>
          <p:cNvSpPr>
            <a:spLocks noGrp="1"/>
          </p:cNvSpPr>
          <p:nvPr>
            <p:ph idx="1"/>
          </p:nvPr>
        </p:nvSpPr>
        <p:spPr>
          <a:xfrm>
            <a:off x="891177" y="2182082"/>
            <a:ext cx="9509760" cy="4127627"/>
          </a:xfrm>
        </p:spPr>
        <p:txBody>
          <a:bodyPr/>
          <a:lstStyle/>
          <a:p>
            <a:pPr marL="502920" indent="-457200">
              <a:buAutoNum type="arabicPeriod"/>
            </a:pPr>
            <a:r>
              <a:rPr lang="en-US" sz="2400" i="1" dirty="0"/>
              <a:t>Sit Still, Pay Attention – </a:t>
            </a:r>
            <a:r>
              <a:rPr lang="en-US" sz="2400" dirty="0"/>
              <a:t>ADHD and my experience of liturgy</a:t>
            </a:r>
          </a:p>
          <a:p>
            <a:pPr marL="502920" indent="-457200">
              <a:buAutoNum type="arabicPeriod"/>
            </a:pPr>
            <a:r>
              <a:rPr lang="en-US" sz="2400" i="1" dirty="0"/>
              <a:t>Wandering – </a:t>
            </a:r>
            <a:r>
              <a:rPr lang="en-US" sz="2400" dirty="0"/>
              <a:t>walking labyrinths as embodied (ADHD) spiritual practice</a:t>
            </a:r>
          </a:p>
          <a:p>
            <a:pPr marL="502920" indent="-457200">
              <a:buAutoNum type="arabicPeriod"/>
            </a:pPr>
            <a:r>
              <a:rPr lang="en-US" sz="2400" i="1" dirty="0" err="1"/>
              <a:t>Neuroqueering</a:t>
            </a:r>
            <a:r>
              <a:rPr lang="en-US" sz="2400" i="1" dirty="0"/>
              <a:t> spiritual practice – </a:t>
            </a:r>
            <a:r>
              <a:rPr lang="en-US" sz="2400" dirty="0"/>
              <a:t>inspiration from thinkers who challenge the norms of Christian spiritual practice</a:t>
            </a:r>
          </a:p>
          <a:p>
            <a:pPr marL="502920" indent="-457200">
              <a:buAutoNum type="arabicPeriod"/>
            </a:pPr>
            <a:endParaRPr lang="en-US" sz="2400" dirty="0"/>
          </a:p>
        </p:txBody>
      </p:sp>
    </p:spTree>
    <p:extLst>
      <p:ext uri="{BB962C8B-B14F-4D97-AF65-F5344CB8AC3E}">
        <p14:creationId xmlns:p14="http://schemas.microsoft.com/office/powerpoint/2010/main" val="349861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8899-BA49-E17B-99C4-4B24C02DD5B4}"/>
              </a:ext>
            </a:extLst>
          </p:cNvPr>
          <p:cNvSpPr>
            <a:spLocks noGrp="1"/>
          </p:cNvSpPr>
          <p:nvPr>
            <p:ph type="title"/>
          </p:nvPr>
        </p:nvSpPr>
        <p:spPr>
          <a:xfrm>
            <a:off x="1341120" y="116631"/>
            <a:ext cx="9509760" cy="1233424"/>
          </a:xfrm>
        </p:spPr>
        <p:txBody>
          <a:bodyPr/>
          <a:lstStyle/>
          <a:p>
            <a:r>
              <a:rPr lang="en-US" dirty="0"/>
              <a:t>Reflection</a:t>
            </a:r>
          </a:p>
        </p:txBody>
      </p:sp>
      <p:sp>
        <p:nvSpPr>
          <p:cNvPr id="3" name="Content Placeholder 2">
            <a:extLst>
              <a:ext uri="{FF2B5EF4-FFF2-40B4-BE49-F238E27FC236}">
                <a16:creationId xmlns:a16="http://schemas.microsoft.com/office/drawing/2014/main" id="{A9FDA79E-ED09-CFAC-4736-2AAC87919BA2}"/>
              </a:ext>
            </a:extLst>
          </p:cNvPr>
          <p:cNvSpPr>
            <a:spLocks noGrp="1"/>
          </p:cNvSpPr>
          <p:nvPr>
            <p:ph idx="1"/>
          </p:nvPr>
        </p:nvSpPr>
        <p:spPr>
          <a:xfrm>
            <a:off x="501041" y="1565752"/>
            <a:ext cx="10972800" cy="4910204"/>
          </a:xfrm>
        </p:spPr>
        <p:txBody>
          <a:bodyPr>
            <a:normAutofit/>
          </a:bodyPr>
          <a:lstStyle/>
          <a:p>
            <a:pPr marL="45720" indent="0">
              <a:buNone/>
            </a:pPr>
            <a:r>
              <a:rPr lang="en-US" dirty="0"/>
              <a:t>As I wander, my mind wanders. I re-narrate the experience of ‘spacing out’ into an experience of mind-meandering. I am </a:t>
            </a:r>
            <a:r>
              <a:rPr lang="en-US" i="1" dirty="0"/>
              <a:t>expected</a:t>
            </a:r>
            <a:r>
              <a:rPr lang="en-US" dirty="0"/>
              <a:t> to wander and meander in a labyrinth, both following meandering paths and wandering in my mind. Sometimes I wander to holy thoughts – snatches of prayers that come back to me – I say parts of St Patrick’s Breastplate at the corners and </a:t>
            </a:r>
            <a:r>
              <a:rPr lang="en-US" dirty="0" err="1"/>
              <a:t>centre</a:t>
            </a:r>
            <a:r>
              <a:rPr lang="en-US" dirty="0"/>
              <a:t>, wandering in and out of liturgy. And sometimes my mind wanders to mundane things – last night’s episode of Star Trek, the condition of my sick cat, and the vital philosophical question of whether I turned on the dehumidifier when I hung out the laundry. And all these thoughts too are holy, because the divine is in all things. As I walk, time stretches and flows and the past and the present become tangled and untangled and this is how time </a:t>
            </a:r>
            <a:r>
              <a:rPr lang="en-US" i="1" dirty="0"/>
              <a:t>should</a:t>
            </a:r>
            <a:r>
              <a:rPr lang="en-US" dirty="0"/>
              <a:t> feel when I’m walking a labyrinth. I’d like to say I’d like to say I’m no longer failing at time - but maybe I’m </a:t>
            </a:r>
            <a:r>
              <a:rPr lang="en-US" dirty="0" err="1"/>
              <a:t>neuroqueering</a:t>
            </a:r>
            <a:r>
              <a:rPr lang="en-US" dirty="0"/>
              <a:t> time, embracing ADHD time. I’d like to say I’m no longer failing at liturgy – but what if I’m embracing the ADHD art of failure - failing at linear liturgy, embracing the non-linear Christian traditions of contemplative prayer? I’d to say I’m no longer failing at embodiment, but I’ve tripped and fallen down in so many labyrinths at this point that I don’t think I’m </a:t>
            </a:r>
            <a:r>
              <a:rPr lang="en-US" i="1" dirty="0"/>
              <a:t>succeeding</a:t>
            </a:r>
            <a:r>
              <a:rPr lang="en-US" dirty="0"/>
              <a:t> at embodiment, but when I walk a labyrinth I am re-</a:t>
            </a:r>
            <a:r>
              <a:rPr lang="en-US" dirty="0" err="1"/>
              <a:t>membering</a:t>
            </a:r>
            <a:r>
              <a:rPr lang="en-US" dirty="0"/>
              <a:t> my embodiment – I am re-</a:t>
            </a:r>
            <a:r>
              <a:rPr lang="en-US" dirty="0" err="1"/>
              <a:t>membering</a:t>
            </a:r>
            <a:r>
              <a:rPr lang="en-US" dirty="0"/>
              <a:t> myself in the Body of Christ. My ADHD embodiment is holy.</a:t>
            </a:r>
          </a:p>
          <a:p>
            <a:endParaRPr lang="en-US" dirty="0"/>
          </a:p>
        </p:txBody>
      </p:sp>
    </p:spTree>
    <p:extLst>
      <p:ext uri="{BB962C8B-B14F-4D97-AF65-F5344CB8AC3E}">
        <p14:creationId xmlns:p14="http://schemas.microsoft.com/office/powerpoint/2010/main" val="247266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FA91-13D5-CD97-6465-B86465902A6F}"/>
              </a:ext>
            </a:extLst>
          </p:cNvPr>
          <p:cNvSpPr>
            <a:spLocks noGrp="1"/>
          </p:cNvSpPr>
          <p:nvPr>
            <p:ph type="title"/>
          </p:nvPr>
        </p:nvSpPr>
        <p:spPr>
          <a:xfrm>
            <a:off x="678236" y="-425018"/>
            <a:ext cx="9904812" cy="1233424"/>
          </a:xfrm>
        </p:spPr>
        <p:txBody>
          <a:bodyPr>
            <a:normAutofit/>
          </a:bodyPr>
          <a:lstStyle/>
          <a:p>
            <a:r>
              <a:rPr lang="en-GB" dirty="0"/>
              <a:t>Wandering: </a:t>
            </a:r>
            <a:r>
              <a:rPr lang="en-GB" dirty="0" err="1"/>
              <a:t>Neuroqueering</a:t>
            </a:r>
            <a:r>
              <a:rPr lang="en-GB" dirty="0"/>
              <a:t> Spiritual Practice?</a:t>
            </a:r>
            <a:endParaRPr lang="en-GB" i="1" dirty="0"/>
          </a:p>
        </p:txBody>
      </p:sp>
      <p:sp>
        <p:nvSpPr>
          <p:cNvPr id="3" name="Content Placeholder 2">
            <a:extLst>
              <a:ext uri="{FF2B5EF4-FFF2-40B4-BE49-F238E27FC236}">
                <a16:creationId xmlns:a16="http://schemas.microsoft.com/office/drawing/2014/main" id="{9CAA0023-440A-8C54-5AC6-BC2549B78016}"/>
              </a:ext>
            </a:extLst>
          </p:cNvPr>
          <p:cNvSpPr>
            <a:spLocks noGrp="1"/>
          </p:cNvSpPr>
          <p:nvPr>
            <p:ph idx="1"/>
          </p:nvPr>
        </p:nvSpPr>
        <p:spPr>
          <a:xfrm>
            <a:off x="187890" y="1315234"/>
            <a:ext cx="11473842" cy="4734838"/>
          </a:xfrm>
        </p:spPr>
        <p:txBody>
          <a:bodyPr>
            <a:normAutofit/>
          </a:bodyPr>
          <a:lstStyle/>
          <a:p>
            <a:pPr marL="365760" lvl="1" indent="0">
              <a:buNone/>
            </a:pPr>
            <a:endParaRPr lang="en-GB" sz="3100" dirty="0">
              <a:solidFill>
                <a:schemeClr val="tx1"/>
              </a:solidFill>
            </a:endParaRPr>
          </a:p>
          <a:p>
            <a:pPr marL="742950" lvl="1" indent="-285750" rtl="0">
              <a:buFont typeface="Arial" panose="020B0604020202020204" pitchFamily="34" charset="0"/>
              <a:buChar char="▪"/>
              <a:tabLst>
                <a:tab pos="914400" algn="l"/>
              </a:tabLst>
            </a:pPr>
            <a:r>
              <a:rPr lang="en-GB" sz="2800" dirty="0">
                <a:effectLst/>
                <a:ea typeface="Aptos" panose="020B0004020202020204" pitchFamily="34" charset="0"/>
                <a:cs typeface="Times New Roman" panose="02020603050405020304" pitchFamily="18" charset="0"/>
              </a:rPr>
              <a:t>Experiencing </a:t>
            </a:r>
            <a:r>
              <a:rPr lang="en-GB" sz="2800" i="1" dirty="0" err="1">
                <a:effectLst/>
                <a:ea typeface="Aptos" panose="020B0004020202020204" pitchFamily="34" charset="0"/>
                <a:cs typeface="Times New Roman" panose="02020603050405020304" pitchFamily="18" charset="0"/>
              </a:rPr>
              <a:t>peregrinatio</a:t>
            </a:r>
            <a:r>
              <a:rPr lang="en-GB" sz="2800" i="1" dirty="0">
                <a:effectLst/>
                <a:ea typeface="Aptos" panose="020B0004020202020204" pitchFamily="34" charset="0"/>
                <a:cs typeface="Times New Roman" panose="02020603050405020304" pitchFamily="18" charset="0"/>
              </a:rPr>
              <a:t> </a:t>
            </a:r>
            <a:r>
              <a:rPr lang="en-GB" sz="2800" dirty="0">
                <a:effectLst/>
                <a:ea typeface="Aptos" panose="020B0004020202020204" pitchFamily="34" charset="0"/>
                <a:cs typeface="Times New Roman" panose="02020603050405020304" pitchFamily="18" charset="0"/>
              </a:rPr>
              <a:t>(a journey without a destination)…</a:t>
            </a:r>
          </a:p>
          <a:p>
            <a:pPr marL="742950" lvl="1" indent="-285750" rtl="0">
              <a:buFont typeface="Arial" panose="020B0604020202020204" pitchFamily="34" charset="0"/>
              <a:buChar char="▪"/>
              <a:tabLst>
                <a:tab pos="914400" algn="l"/>
              </a:tabLst>
            </a:pPr>
            <a:r>
              <a:rPr lang="en-GB" sz="2800" dirty="0">
                <a:ea typeface="Aptos" panose="020B0004020202020204" pitchFamily="34" charset="0"/>
                <a:cs typeface="Times New Roman" panose="02020603050405020304" pitchFamily="18" charset="0"/>
              </a:rPr>
              <a:t>…as </a:t>
            </a:r>
            <a:r>
              <a:rPr lang="en-GB" sz="2800" i="1" dirty="0">
                <a:effectLst/>
                <a:ea typeface="Aptos" panose="020B0004020202020204" pitchFamily="34" charset="0"/>
                <a:cs typeface="Times New Roman" panose="02020603050405020304" pitchFamily="18" charset="0"/>
              </a:rPr>
              <a:t>meandering</a:t>
            </a:r>
            <a:r>
              <a:rPr lang="en-GB" sz="2800" dirty="0">
                <a:effectLst/>
                <a:ea typeface="Aptos" panose="020B0004020202020204" pitchFamily="34" charset="0"/>
                <a:cs typeface="Times New Roman" panose="02020603050405020304" pitchFamily="18" charset="0"/>
              </a:rPr>
              <a:t> </a:t>
            </a:r>
            <a:r>
              <a:rPr lang="en-GB" sz="2200" dirty="0">
                <a:effectLst/>
                <a:ea typeface="Aptos" panose="020B0004020202020204" pitchFamily="34" charset="0"/>
                <a:cs typeface="Times New Roman" panose="02020603050405020304" pitchFamily="18" charset="0"/>
              </a:rPr>
              <a:t>(</a:t>
            </a:r>
            <a:r>
              <a:rPr lang="en-GB" sz="2200" dirty="0" err="1">
                <a:effectLst/>
                <a:ea typeface="Aptos" panose="020B0004020202020204" pitchFamily="34" charset="0"/>
                <a:cs typeface="Times New Roman" panose="02020603050405020304" pitchFamily="18" charset="0"/>
              </a:rPr>
              <a:t>Attias</a:t>
            </a:r>
            <a:r>
              <a:rPr lang="en-GB" sz="2200" dirty="0">
                <a:effectLst/>
                <a:ea typeface="Aptos" panose="020B0004020202020204" pitchFamily="34" charset="0"/>
                <a:cs typeface="Times New Roman" panose="02020603050405020304" pitchFamily="18" charset="0"/>
              </a:rPr>
              <a:t> 2020) </a:t>
            </a:r>
          </a:p>
          <a:p>
            <a:pPr marL="493713" lvl="1" indent="-212725"/>
            <a:endParaRPr lang="en-GB" sz="3100" dirty="0">
              <a:solidFill>
                <a:schemeClr val="tx1"/>
              </a:solidFill>
            </a:endParaRPr>
          </a:p>
          <a:p>
            <a:pPr marL="671513" lvl="1" indent="-211138"/>
            <a:r>
              <a:rPr lang="en-GB" sz="2800" dirty="0">
                <a:solidFill>
                  <a:schemeClr val="tx1"/>
                </a:solidFill>
              </a:rPr>
              <a:t>Re-narrating inattention as </a:t>
            </a:r>
            <a:r>
              <a:rPr lang="en-GB" sz="2800" i="1" dirty="0">
                <a:solidFill>
                  <a:schemeClr val="tx1"/>
                </a:solidFill>
              </a:rPr>
              <a:t>spiritual wandering </a:t>
            </a:r>
            <a:endParaRPr lang="en-GB" sz="2800" b="1" i="1" dirty="0"/>
          </a:p>
          <a:p>
            <a:pPr marL="813753" lvl="2" indent="-212725"/>
            <a:endParaRPr lang="en-GB" sz="3100" dirty="0">
              <a:solidFill>
                <a:schemeClr val="tx1"/>
              </a:solidFill>
            </a:endParaRPr>
          </a:p>
          <a:p>
            <a:pPr marL="365760" lvl="1" indent="0">
              <a:buNone/>
            </a:pPr>
            <a:r>
              <a:rPr lang="en-GB" sz="2600" dirty="0">
                <a:solidFill>
                  <a:schemeClr val="tx1"/>
                </a:solidFill>
              </a:rPr>
              <a:t>“</a:t>
            </a:r>
            <a:r>
              <a:rPr lang="en-GB" sz="2600" b="0" i="0" dirty="0">
                <a:solidFill>
                  <a:schemeClr val="tx1"/>
                </a:solidFill>
                <a:effectLst/>
              </a:rPr>
              <a:t>Wandering cannot hold onto a </a:t>
            </a:r>
            <a:r>
              <a:rPr lang="en-GB" sz="2600" b="0" i="0" dirty="0" err="1">
                <a:solidFill>
                  <a:schemeClr val="tx1"/>
                </a:solidFill>
                <a:effectLst/>
              </a:rPr>
              <a:t>center</a:t>
            </a:r>
            <a:r>
              <a:rPr lang="en-GB" sz="2600" b="0" i="0" dirty="0">
                <a:solidFill>
                  <a:schemeClr val="tx1"/>
                </a:solidFill>
                <a:effectLst/>
              </a:rPr>
              <a:t>; its primary aim is to defy aim… Why is an author ‘intentional</a:t>
            </a:r>
            <a:r>
              <a:rPr lang="en-GB" sz="2600" dirty="0">
                <a:solidFill>
                  <a:schemeClr val="tx1"/>
                </a:solidFill>
              </a:rPr>
              <a:t>’</a:t>
            </a:r>
            <a:r>
              <a:rPr lang="en-GB" sz="2600" b="0" i="0" dirty="0">
                <a:solidFill>
                  <a:schemeClr val="tx1"/>
                </a:solidFill>
                <a:effectLst/>
              </a:rPr>
              <a:t>? Why is an autistic child ‘nonintentional</a:t>
            </a:r>
            <a:r>
              <a:rPr lang="en-GB" sz="2600" dirty="0">
                <a:solidFill>
                  <a:schemeClr val="tx1"/>
                </a:solidFill>
              </a:rPr>
              <a:t>’</a:t>
            </a:r>
            <a:r>
              <a:rPr lang="en-GB" sz="2600" b="0" i="0" dirty="0">
                <a:solidFill>
                  <a:schemeClr val="tx1"/>
                </a:solidFill>
                <a:effectLst/>
              </a:rPr>
              <a:t>?” </a:t>
            </a:r>
          </a:p>
          <a:p>
            <a:pPr marL="365760" lvl="1" indent="0">
              <a:buNone/>
            </a:pPr>
            <a:r>
              <a:rPr lang="en-GB" sz="2200" dirty="0">
                <a:solidFill>
                  <a:schemeClr val="tx1"/>
                </a:solidFill>
              </a:rPr>
              <a:t>(Yergeau, 2018)</a:t>
            </a:r>
          </a:p>
          <a:p>
            <a:pPr marL="365760" lvl="1" indent="0">
              <a:buNone/>
            </a:pPr>
            <a:endParaRPr lang="en-GB" sz="7400" dirty="0">
              <a:solidFill>
                <a:schemeClr val="tx1"/>
              </a:solidFill>
            </a:endParaRPr>
          </a:p>
          <a:p>
            <a:pPr marL="742950" lvl="1" indent="-285750" rtl="0">
              <a:buFont typeface="Arial" panose="020B0604020202020204" pitchFamily="34" charset="0"/>
              <a:buChar char="▪"/>
              <a:tabLst>
                <a:tab pos="914400" algn="l"/>
              </a:tabLst>
            </a:pPr>
            <a:endParaRPr lang="en-GB" sz="5500" dirty="0">
              <a:effectLst/>
              <a:ea typeface="Aptos" panose="020B0004020202020204" pitchFamily="34" charset="0"/>
              <a:cs typeface="Times New Roman" panose="02020603050405020304" pitchFamily="18" charset="0"/>
            </a:endParaRPr>
          </a:p>
          <a:p>
            <a:pPr lvl="2"/>
            <a:endParaRPr lang="en-GB" sz="6400" i="1" dirty="0">
              <a:solidFill>
                <a:schemeClr val="tx1"/>
              </a:solidFill>
            </a:endParaRPr>
          </a:p>
          <a:p>
            <a:pPr marL="859790" lvl="3" indent="-211138"/>
            <a:endParaRPr lang="en-GB" sz="8000" dirty="0"/>
          </a:p>
        </p:txBody>
      </p:sp>
    </p:spTree>
    <p:extLst>
      <p:ext uri="{BB962C8B-B14F-4D97-AF65-F5344CB8AC3E}">
        <p14:creationId xmlns:p14="http://schemas.microsoft.com/office/powerpoint/2010/main" val="6080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D84EB-97B5-37B1-8093-22A9E8413E37}"/>
              </a:ext>
            </a:extLst>
          </p:cNvPr>
          <p:cNvSpPr>
            <a:spLocks noGrp="1"/>
          </p:cNvSpPr>
          <p:nvPr>
            <p:ph type="title"/>
          </p:nvPr>
        </p:nvSpPr>
        <p:spPr>
          <a:xfrm>
            <a:off x="1203334" y="392042"/>
            <a:ext cx="9509760" cy="1233424"/>
          </a:xfrm>
        </p:spPr>
        <p:txBody>
          <a:bodyPr>
            <a:normAutofit fontScale="90000"/>
          </a:bodyPr>
          <a:lstStyle/>
          <a:p>
            <a:r>
              <a:rPr lang="en-US" sz="3600" dirty="0"/>
              <a:t>Christian traditions resisting theological normalcy</a:t>
            </a:r>
            <a:br>
              <a:rPr lang="en-US" sz="3600" dirty="0"/>
            </a:br>
            <a:r>
              <a:rPr lang="en-US" sz="3600" dirty="0"/>
              <a:t>(</a:t>
            </a:r>
            <a:r>
              <a:rPr lang="en-US" sz="3600" i="1" dirty="0"/>
              <a:t>Crip theologies, queer theologies, Black theologies…)</a:t>
            </a:r>
            <a:br>
              <a:rPr lang="en-US" sz="3600" dirty="0"/>
            </a:br>
            <a:endParaRPr lang="en-US" dirty="0"/>
          </a:p>
        </p:txBody>
      </p:sp>
      <p:sp>
        <p:nvSpPr>
          <p:cNvPr id="3" name="Content Placeholder 2">
            <a:extLst>
              <a:ext uri="{FF2B5EF4-FFF2-40B4-BE49-F238E27FC236}">
                <a16:creationId xmlns:a16="http://schemas.microsoft.com/office/drawing/2014/main" id="{C46F53D6-1146-A6D0-DEF2-87DB327B8A8E}"/>
              </a:ext>
            </a:extLst>
          </p:cNvPr>
          <p:cNvSpPr>
            <a:spLocks noGrp="1"/>
          </p:cNvSpPr>
          <p:nvPr>
            <p:ph idx="1"/>
          </p:nvPr>
        </p:nvSpPr>
        <p:spPr>
          <a:xfrm>
            <a:off x="839245" y="1490597"/>
            <a:ext cx="10546914" cy="4872625"/>
          </a:xfrm>
        </p:spPr>
        <p:txBody>
          <a:bodyPr>
            <a:normAutofit/>
          </a:bodyPr>
          <a:lstStyle/>
          <a:p>
            <a:pPr marL="69850" lvl="1" indent="0">
              <a:buNone/>
            </a:pPr>
            <a:r>
              <a:rPr lang="en-US" sz="3300" dirty="0"/>
              <a:t>Trans/</a:t>
            </a:r>
            <a:r>
              <a:rPr lang="en-US" sz="3300" dirty="0" err="1"/>
              <a:t>Criptions</a:t>
            </a:r>
            <a:r>
              <a:rPr lang="en-US" sz="3300" dirty="0"/>
              <a:t> – Max Thornton</a:t>
            </a:r>
          </a:p>
          <a:p>
            <a:pPr marL="365760" lvl="1" indent="0">
              <a:buNone/>
            </a:pPr>
            <a:r>
              <a:rPr lang="en-US" sz="2400" dirty="0"/>
              <a:t>“Rather than apologizing for, correcting, or eliminating the wasted time of trans/crip experience… we might consecrate this wasted time, this uselessness, these ruptures in the fabric of capitalism… [a] conscious performing of the liturgies of being trans/crip to resist the scripts of capitalist </a:t>
            </a:r>
            <a:r>
              <a:rPr lang="en-US" sz="2400" dirty="0" err="1"/>
              <a:t>chrononormativity</a:t>
            </a:r>
            <a:r>
              <a:rPr lang="en-US" sz="2400" dirty="0"/>
              <a:t>.” </a:t>
            </a:r>
          </a:p>
          <a:p>
            <a:pPr lvl="1">
              <a:buFontTx/>
              <a:buChar char="-"/>
            </a:pPr>
            <a:r>
              <a:rPr lang="en-US" sz="2000" dirty="0"/>
              <a:t>Taking medication, attending physiotherapy</a:t>
            </a:r>
          </a:p>
          <a:p>
            <a:pPr lvl="1">
              <a:buFontTx/>
              <a:buChar char="-"/>
            </a:pPr>
            <a:r>
              <a:rPr lang="en-US" sz="2000" dirty="0"/>
              <a:t>Strapping on prostheses</a:t>
            </a:r>
          </a:p>
          <a:p>
            <a:pPr lvl="1">
              <a:buFontTx/>
              <a:buChar char="-"/>
            </a:pPr>
            <a:r>
              <a:rPr lang="en-US" sz="2000" dirty="0"/>
              <a:t>Waiting for wheelchair lifts</a:t>
            </a:r>
          </a:p>
          <a:p>
            <a:pPr lvl="1">
              <a:buFontTx/>
              <a:buChar char="-"/>
            </a:pPr>
            <a:r>
              <a:rPr lang="en-US" sz="2000" dirty="0"/>
              <a:t>(Stimming and spacing out and wandering)</a:t>
            </a:r>
          </a:p>
          <a:p>
            <a:pPr marL="365760" lvl="1" indent="0">
              <a:buNone/>
            </a:pPr>
            <a:endParaRPr lang="en-US" sz="2000" dirty="0"/>
          </a:p>
          <a:p>
            <a:pPr marL="95250" lvl="1" indent="0">
              <a:buNone/>
            </a:pPr>
            <a:r>
              <a:rPr lang="en-US" sz="2400" dirty="0"/>
              <a:t>“…the sacralizing of trans/crip experience opens a space for change in the daily lives of trans and disabled people” (Thornton 2o19:365)</a:t>
            </a:r>
          </a:p>
          <a:p>
            <a:pPr lvl="1">
              <a:buFontTx/>
              <a:buChar char="-"/>
            </a:pPr>
            <a:endParaRPr lang="en-US" sz="1900" dirty="0"/>
          </a:p>
          <a:p>
            <a:pPr marL="365760" lvl="1" indent="0">
              <a:buNone/>
            </a:pPr>
            <a:endParaRPr lang="en-US" sz="2400" dirty="0"/>
          </a:p>
          <a:p>
            <a:endParaRPr lang="en-US" dirty="0"/>
          </a:p>
        </p:txBody>
      </p:sp>
    </p:spTree>
    <p:extLst>
      <p:ext uri="{BB962C8B-B14F-4D97-AF65-F5344CB8AC3E}">
        <p14:creationId xmlns:p14="http://schemas.microsoft.com/office/powerpoint/2010/main" val="322327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22335" y="0"/>
            <a:ext cx="10203503" cy="1233424"/>
          </a:xfrm>
        </p:spPr>
        <p:txBody>
          <a:bodyPr rtlCol="0">
            <a:normAutofit fontScale="90000"/>
          </a:bodyPr>
          <a:lstStyle/>
          <a:p>
            <a:pPr rtl="0"/>
            <a:r>
              <a:rPr lang="en-GB" dirty="0"/>
              <a:t>Black Theology and the Contemplative Christian Tradition</a:t>
            </a:r>
            <a:br>
              <a:rPr lang="en-GB" dirty="0"/>
            </a:br>
            <a:r>
              <a:rPr lang="en-GB" i="1" dirty="0"/>
              <a:t>Not Sitting Still</a:t>
            </a:r>
          </a:p>
        </p:txBody>
      </p:sp>
      <p:sp>
        <p:nvSpPr>
          <p:cNvPr id="2" name="Content Placeholder 1">
            <a:extLst>
              <a:ext uri="{FF2B5EF4-FFF2-40B4-BE49-F238E27FC236}">
                <a16:creationId xmlns:a16="http://schemas.microsoft.com/office/drawing/2014/main" id="{5DA6FF12-8BD6-8D86-D7DB-DBDB2988F7E1}"/>
              </a:ext>
            </a:extLst>
          </p:cNvPr>
          <p:cNvSpPr>
            <a:spLocks noGrp="1"/>
          </p:cNvSpPr>
          <p:nvPr>
            <p:ph idx="1"/>
          </p:nvPr>
        </p:nvSpPr>
        <p:spPr>
          <a:xfrm>
            <a:off x="722335" y="1706477"/>
            <a:ext cx="10747330" cy="4975770"/>
          </a:xfrm>
        </p:spPr>
        <p:txBody>
          <a:bodyPr>
            <a:normAutofit/>
          </a:bodyPr>
          <a:lstStyle/>
          <a:p>
            <a:pPr marL="45720" indent="0">
              <a:buNone/>
            </a:pPr>
            <a:r>
              <a:rPr lang="en-US" sz="2600" dirty="0"/>
              <a:t>“To suggest a form of faith that tells me to </a:t>
            </a:r>
            <a:r>
              <a:rPr lang="en-US" sz="2600" i="1" dirty="0"/>
              <a:t>sit down alone and be quiet</a:t>
            </a:r>
            <a:r>
              <a:rPr lang="en-US" sz="2600" dirty="0"/>
              <a:t>? It does not rest easy on the bones. It is a shadow of true contemplative life, and it would do violence to my Black-­woman soul.”</a:t>
            </a:r>
          </a:p>
          <a:p>
            <a:pPr marL="45720" indent="0">
              <a:buNone/>
            </a:pPr>
            <a:r>
              <a:rPr lang="en-US" sz="2600" dirty="0"/>
              <a:t>“For me, most simply, contemplative spirituality is a fidelity to beholding the divine in all things…. </a:t>
            </a:r>
            <a:r>
              <a:rPr lang="en-US" sz="2600" i="1" dirty="0"/>
              <a:t>A sacred attention. </a:t>
            </a:r>
            <a:r>
              <a:rPr lang="en-US" sz="2600" dirty="0"/>
              <a:t>And as we pay attention, we make a home out of paradox, not just in what we believe but also in the very act of living itself. Stillness that we would move. Silence that we would speak.”</a:t>
            </a:r>
          </a:p>
          <a:p>
            <a:pPr>
              <a:buFontTx/>
              <a:buChar char="-"/>
            </a:pPr>
            <a:r>
              <a:rPr lang="en-US" dirty="0"/>
              <a:t>Cole Arthur Riley, ‘This Here Flesh’ (2022, emphases mine)</a:t>
            </a:r>
          </a:p>
          <a:p>
            <a:pPr>
              <a:buFont typeface="Wingdings" pitchFamily="2" charset="2"/>
              <a:buChar char="§"/>
            </a:pPr>
            <a:r>
              <a:rPr lang="en-US" sz="2200" dirty="0"/>
              <a:t>And perhaps… </a:t>
            </a:r>
            <a:r>
              <a:rPr lang="en-US" sz="2200" i="1" dirty="0"/>
              <a:t>not paying attention</a:t>
            </a:r>
            <a:r>
              <a:rPr lang="en-US" sz="2200" dirty="0"/>
              <a:t>, that we would pay attention (to the divine)?</a:t>
            </a:r>
          </a:p>
          <a:p>
            <a:pPr marL="365760" lvl="1" indent="0">
              <a:buNone/>
            </a:pPr>
            <a:endParaRPr lang="en-US" sz="2000" dirty="0"/>
          </a:p>
        </p:txBody>
      </p:sp>
    </p:spTree>
    <p:extLst>
      <p:ext uri="{BB962C8B-B14F-4D97-AF65-F5344CB8AC3E}">
        <p14:creationId xmlns:p14="http://schemas.microsoft.com/office/powerpoint/2010/main" val="406481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2E40-603C-0D8D-CE58-3F3F90F12624}"/>
              </a:ext>
            </a:extLst>
          </p:cNvPr>
          <p:cNvSpPr>
            <a:spLocks noGrp="1"/>
          </p:cNvSpPr>
          <p:nvPr>
            <p:ph type="title"/>
          </p:nvPr>
        </p:nvSpPr>
        <p:spPr>
          <a:xfrm>
            <a:off x="1341120" y="211709"/>
            <a:ext cx="9509760" cy="1233424"/>
          </a:xfrm>
        </p:spPr>
        <p:txBody>
          <a:bodyPr>
            <a:normAutofit/>
          </a:bodyPr>
          <a:lstStyle/>
          <a:p>
            <a:r>
              <a:rPr lang="en-GB" sz="3600" dirty="0"/>
              <a:t>The queer art of (liturgical) failure</a:t>
            </a:r>
            <a:endParaRPr lang="en-US" dirty="0"/>
          </a:p>
        </p:txBody>
      </p:sp>
      <p:sp>
        <p:nvSpPr>
          <p:cNvPr id="3" name="Content Placeholder 2">
            <a:extLst>
              <a:ext uri="{FF2B5EF4-FFF2-40B4-BE49-F238E27FC236}">
                <a16:creationId xmlns:a16="http://schemas.microsoft.com/office/drawing/2014/main" id="{E8B47E14-4399-9843-8E31-8F1EDBD9FBDA}"/>
              </a:ext>
            </a:extLst>
          </p:cNvPr>
          <p:cNvSpPr>
            <a:spLocks noGrp="1"/>
          </p:cNvSpPr>
          <p:nvPr>
            <p:ph idx="1"/>
          </p:nvPr>
        </p:nvSpPr>
        <p:spPr/>
        <p:txBody>
          <a:bodyPr>
            <a:normAutofit fontScale="92500"/>
          </a:bodyPr>
          <a:lstStyle/>
          <a:p>
            <a:pPr marL="45720" indent="0">
              <a:buNone/>
            </a:pPr>
            <a:r>
              <a:rPr lang="en-GB" sz="2400" dirty="0">
                <a:solidFill>
                  <a:srgbClr val="181A1C"/>
                </a:solidFill>
              </a:rPr>
              <a:t>“…</a:t>
            </a:r>
            <a:r>
              <a:rPr lang="en-GB" sz="2400" dirty="0">
                <a:solidFill>
                  <a:srgbClr val="181A1C"/>
                </a:solidFill>
                <a:effectLst/>
              </a:rPr>
              <a:t>it is only by speaking wrongly, </a:t>
            </a:r>
            <a:r>
              <a:rPr lang="en-GB" sz="2400" i="1" dirty="0">
                <a:solidFill>
                  <a:srgbClr val="181A1C"/>
                </a:solidFill>
                <a:effectLst/>
              </a:rPr>
              <a:t>through failure,</a:t>
            </a:r>
            <a:r>
              <a:rPr lang="en-GB" sz="2400" dirty="0">
                <a:solidFill>
                  <a:srgbClr val="181A1C"/>
                </a:solidFill>
                <a:effectLst/>
              </a:rPr>
              <a:t> that God emerges in the world... When have you known theology to speak wrongly, especially in and through Christian worship? What has that revealed to you about humanity, creation and the Holy?” </a:t>
            </a:r>
          </a:p>
          <a:p>
            <a:pPr marL="45720" indent="0">
              <a:buNone/>
            </a:pPr>
            <a:r>
              <a:rPr lang="en-GB" dirty="0">
                <a:solidFill>
                  <a:srgbClr val="181A1C"/>
                </a:solidFill>
              </a:rPr>
              <a:t>(</a:t>
            </a:r>
            <a:r>
              <a:rPr lang="en-GB" dirty="0" err="1">
                <a:solidFill>
                  <a:srgbClr val="181A1C"/>
                </a:solidFill>
              </a:rPr>
              <a:t>Fennema</a:t>
            </a:r>
            <a:r>
              <a:rPr lang="en-GB" dirty="0">
                <a:solidFill>
                  <a:srgbClr val="181A1C"/>
                </a:solidFill>
              </a:rPr>
              <a:t> 2023:</a:t>
            </a:r>
            <a:r>
              <a:rPr lang="en-GB" dirty="0">
                <a:solidFill>
                  <a:srgbClr val="181A1C"/>
                </a:solidFill>
                <a:effectLst/>
              </a:rPr>
              <a:t>238, my emphasis)</a:t>
            </a:r>
            <a:endParaRPr lang="en-US" sz="2400" dirty="0"/>
          </a:p>
          <a:p>
            <a:pPr marL="45720" indent="0">
              <a:buNone/>
            </a:pPr>
            <a:r>
              <a:rPr lang="en-US" sz="2400" dirty="0"/>
              <a:t>Liturgy should “seek to let its order constantly be broken open to matters that are far beyond its ordering ability. Such a liturgy means to reorient local practice and local perceptions of world so as to invite us again and again to walk in this world in the way of faith, not control. Indeed, such a liturgy invites us to the active criticism of both the religion and the politics of control.”</a:t>
            </a:r>
          </a:p>
          <a:p>
            <a:pPr marL="45720" indent="0">
              <a:buNone/>
            </a:pPr>
            <a:r>
              <a:rPr lang="en-US" dirty="0"/>
              <a:t>(Cones 2023:35)</a:t>
            </a:r>
          </a:p>
          <a:p>
            <a:pPr marL="45720" indent="0">
              <a:buNone/>
            </a:pPr>
            <a:endParaRPr lang="en-GB" dirty="0">
              <a:solidFill>
                <a:srgbClr val="181A1C"/>
              </a:solidFill>
            </a:endParaRPr>
          </a:p>
          <a:p>
            <a:endParaRPr lang="en-US" dirty="0"/>
          </a:p>
        </p:txBody>
      </p:sp>
    </p:spTree>
    <p:extLst>
      <p:ext uri="{BB962C8B-B14F-4D97-AF65-F5344CB8AC3E}">
        <p14:creationId xmlns:p14="http://schemas.microsoft.com/office/powerpoint/2010/main" val="10174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485278-70DA-FE05-16EC-BC3045E5F76C}"/>
              </a:ext>
            </a:extLst>
          </p:cNvPr>
          <p:cNvSpPr>
            <a:spLocks noGrp="1"/>
          </p:cNvSpPr>
          <p:nvPr>
            <p:ph type="title"/>
          </p:nvPr>
        </p:nvSpPr>
        <p:spPr>
          <a:xfrm>
            <a:off x="929758" y="0"/>
            <a:ext cx="9509760" cy="1233424"/>
          </a:xfrm>
        </p:spPr>
        <p:txBody>
          <a:bodyPr/>
          <a:lstStyle/>
          <a:p>
            <a:pPr marL="763588" lvl="2" indent="-223838"/>
            <a:r>
              <a:rPr lang="en-GB" sz="3600" dirty="0">
                <a:latin typeface="+mj-lt"/>
              </a:rPr>
              <a:t>ADHDers Are Here?</a:t>
            </a:r>
          </a:p>
        </p:txBody>
      </p:sp>
      <p:sp>
        <p:nvSpPr>
          <p:cNvPr id="5" name="Content Placeholder 4">
            <a:extLst>
              <a:ext uri="{FF2B5EF4-FFF2-40B4-BE49-F238E27FC236}">
                <a16:creationId xmlns:a16="http://schemas.microsoft.com/office/drawing/2014/main" id="{B32DBCFD-8DE8-C95C-41AD-E8D11386843F}"/>
              </a:ext>
            </a:extLst>
          </p:cNvPr>
          <p:cNvSpPr>
            <a:spLocks noGrp="1"/>
          </p:cNvSpPr>
          <p:nvPr>
            <p:ph idx="1"/>
          </p:nvPr>
        </p:nvSpPr>
        <p:spPr>
          <a:xfrm>
            <a:off x="929758" y="1611086"/>
            <a:ext cx="10638128" cy="4746857"/>
          </a:xfrm>
        </p:spPr>
        <p:txBody>
          <a:bodyPr>
            <a:normAutofit fontScale="92500" lnSpcReduction="10000"/>
          </a:bodyPr>
          <a:lstStyle/>
          <a:p>
            <a:pPr marL="622300" lvl="3" indent="-225425"/>
            <a:r>
              <a:rPr lang="en-GB" sz="2800" dirty="0"/>
              <a:t>Not ‘there’ – unless I can </a:t>
            </a:r>
            <a:r>
              <a:rPr lang="en-GB" sz="2800" i="1" dirty="0"/>
              <a:t>sit still, pay attention</a:t>
            </a:r>
            <a:endParaRPr lang="en-GB" sz="2400" i="1" dirty="0"/>
          </a:p>
          <a:p>
            <a:pPr lvl="2"/>
            <a:r>
              <a:rPr lang="en-GB" sz="2400" dirty="0"/>
              <a:t>Normative spiritual practice inside (locked) churches</a:t>
            </a:r>
          </a:p>
          <a:p>
            <a:pPr lvl="2"/>
            <a:r>
              <a:rPr lang="en-GB" sz="2400" i="1" dirty="0" err="1"/>
              <a:t>Peregrinatio</a:t>
            </a:r>
            <a:r>
              <a:rPr lang="en-GB" sz="2400" dirty="0"/>
              <a:t> outside the churches – exile without return</a:t>
            </a:r>
          </a:p>
          <a:p>
            <a:pPr lvl="2"/>
            <a:endParaRPr lang="en-GB" sz="2400" dirty="0"/>
          </a:p>
          <a:p>
            <a:pPr marL="758825" lvl="3" indent="-236538"/>
            <a:r>
              <a:rPr lang="en-GB" sz="2800" dirty="0"/>
              <a:t>Do I want to </a:t>
            </a:r>
            <a:r>
              <a:rPr lang="en-GB" sz="2800" i="1" dirty="0"/>
              <a:t>wander back?</a:t>
            </a:r>
          </a:p>
          <a:p>
            <a:pPr lvl="3"/>
            <a:r>
              <a:rPr lang="en-GB" sz="2400" dirty="0"/>
              <a:t>‘Believing without belonging’ (Davie, 1994) </a:t>
            </a:r>
          </a:p>
          <a:p>
            <a:pPr lvl="3"/>
            <a:r>
              <a:rPr lang="en-GB" sz="2400" dirty="0"/>
              <a:t>Spirituality on the edge &amp; disabled people (Jacobs &amp; Richardson 2022)</a:t>
            </a:r>
          </a:p>
          <a:p>
            <a:pPr lvl="3"/>
            <a:r>
              <a:rPr lang="en-GB" sz="2400" dirty="0"/>
              <a:t>Is labyrinth-walking </a:t>
            </a:r>
            <a:r>
              <a:rPr lang="en-GB" sz="2400" i="1" dirty="0"/>
              <a:t>liturgy?</a:t>
            </a:r>
            <a:endParaRPr lang="en-GB" sz="2400" dirty="0"/>
          </a:p>
          <a:p>
            <a:pPr lvl="3"/>
            <a:endParaRPr lang="en-GB" sz="2400" dirty="0"/>
          </a:p>
          <a:p>
            <a:pPr marL="758825" lvl="3" indent="-236538"/>
            <a:r>
              <a:rPr lang="en-GB" sz="2800" dirty="0"/>
              <a:t>A church that celebrates ADHD bodyminds &amp; forms of worship</a:t>
            </a:r>
          </a:p>
          <a:p>
            <a:pPr lvl="3"/>
            <a:r>
              <a:rPr lang="en-GB" sz="2400" dirty="0"/>
              <a:t>…that is not threatened by ‘impossible subjects’ – including ADHDers</a:t>
            </a:r>
          </a:p>
          <a:p>
            <a:pPr lvl="3"/>
            <a:r>
              <a:rPr lang="en-GB" sz="2400" dirty="0"/>
              <a:t>…that welcomes trans/</a:t>
            </a:r>
            <a:r>
              <a:rPr lang="en-GB" sz="2400" dirty="0" err="1"/>
              <a:t>cription</a:t>
            </a:r>
            <a:r>
              <a:rPr lang="en-GB" sz="2400" dirty="0"/>
              <a:t>, disruption, crip and neuro/queer time</a:t>
            </a:r>
          </a:p>
          <a:p>
            <a:pPr lvl="3"/>
            <a:endParaRPr lang="en-GB" sz="2400" dirty="0"/>
          </a:p>
          <a:p>
            <a:pPr lvl="3"/>
            <a:endParaRPr lang="en-GB" sz="2200" dirty="0"/>
          </a:p>
          <a:p>
            <a:pPr marL="1005840" lvl="3" indent="0">
              <a:buNone/>
            </a:pPr>
            <a:endParaRPr lang="en-GB" sz="2000" dirty="0"/>
          </a:p>
          <a:p>
            <a:pPr marL="1005840" lvl="3" indent="0">
              <a:buNone/>
            </a:pPr>
            <a:endParaRPr lang="en-GB" sz="2200" dirty="0"/>
          </a:p>
          <a:p>
            <a:endParaRPr lang="en-US" dirty="0"/>
          </a:p>
        </p:txBody>
      </p:sp>
    </p:spTree>
    <p:extLst>
      <p:ext uri="{BB962C8B-B14F-4D97-AF65-F5344CB8AC3E}">
        <p14:creationId xmlns:p14="http://schemas.microsoft.com/office/powerpoint/2010/main" val="110384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000"/>
                    </a14:imgEffect>
                    <a14:imgEffect>
                      <a14:brightnessContrast bright="-4000"/>
                    </a14:imgEffect>
                  </a14:imgLayer>
                </a14:imgProps>
              </a:ext>
              <a:ext uri="{837473B0-CC2E-450A-ABE3-18F120FF3D39}">
                <a1611:picAttrSrcUrl xmlns:a1611="http://schemas.microsoft.com/office/drawing/2016/11/main" r:id="rId5"/>
              </a:ext>
            </a:extLst>
          </a:blip>
          <a:srcRect/>
          <a:stretch>
            <a:fillRect t="-9000" b="-1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79DAFB-E56B-7160-9DDB-9F0A80931403}"/>
              </a:ext>
            </a:extLst>
          </p:cNvPr>
          <p:cNvSpPr txBox="1"/>
          <p:nvPr/>
        </p:nvSpPr>
        <p:spPr>
          <a:xfrm>
            <a:off x="0" y="5334506"/>
            <a:ext cx="12192000" cy="1831271"/>
          </a:xfrm>
          <a:prstGeom prst="rect">
            <a:avLst/>
          </a:prstGeom>
          <a:solidFill>
            <a:schemeClr val="tx1">
              <a:lumMod val="20000"/>
              <a:lumOff val="80000"/>
            </a:schemeClr>
          </a:solidFill>
        </p:spPr>
        <p:txBody>
          <a:bodyPr wrap="square" rtlCol="0">
            <a:spAutoFit/>
          </a:bodyPr>
          <a:lstStyle/>
          <a:p>
            <a:pPr algn="ctr" rtl="0"/>
            <a:endParaRPr lang="en-GB" sz="3500" kern="100" dirty="0">
              <a:cs typeface="Arial" panose="020B0604020202020204" pitchFamily="34" charset="0"/>
            </a:endParaRPr>
          </a:p>
          <a:p>
            <a:pPr algn="ctr" rtl="0"/>
            <a:r>
              <a:rPr lang="en-GB" sz="2000" kern="100" dirty="0">
                <a:cs typeface="Arial" panose="020B0604020202020204" pitchFamily="34" charset="0"/>
              </a:rPr>
              <a:t>Naomi Lawson Jacobs, University of Leeds</a:t>
            </a:r>
          </a:p>
          <a:p>
            <a:pPr algn="ctr" rtl="0"/>
            <a:r>
              <a:rPr lang="en-GB" sz="2000" kern="100" dirty="0">
                <a:cs typeface="Arial" panose="020B0604020202020204" pitchFamily="34" charset="0"/>
                <a:hlinkClick r:id="rId6"/>
              </a:rPr>
              <a:t>naomi@bantrybridge.com</a:t>
            </a:r>
            <a:endParaRPr lang="en-GB" sz="2000" kern="100" dirty="0">
              <a:cs typeface="Arial" panose="020B0604020202020204" pitchFamily="34" charset="0"/>
            </a:endParaRPr>
          </a:p>
          <a:p>
            <a:pPr algn="ctr" rtl="0"/>
            <a:r>
              <a:rPr lang="en-GB" sz="2000" b="0" i="0" dirty="0">
                <a:effectLst/>
                <a:latin typeface="-apple-system"/>
                <a:hlinkClick r:id="rId7"/>
              </a:rPr>
              <a:t>https://linktr.ee/naomilawsonjacobs</a:t>
            </a:r>
            <a:r>
              <a:rPr lang="en-GB" sz="2000" b="0" i="0" dirty="0">
                <a:effectLst/>
                <a:latin typeface="-apple-system"/>
              </a:rPr>
              <a:t> </a:t>
            </a:r>
            <a:endParaRPr lang="en-GB" sz="2000" dirty="0"/>
          </a:p>
          <a:p>
            <a:endParaRPr lang="en-GB" dirty="0"/>
          </a:p>
        </p:txBody>
      </p:sp>
    </p:spTree>
    <p:extLst>
      <p:ext uri="{BB962C8B-B14F-4D97-AF65-F5344CB8AC3E}">
        <p14:creationId xmlns:p14="http://schemas.microsoft.com/office/powerpoint/2010/main" val="368158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63710-5F60-9149-491D-8E152560DD2F}"/>
              </a:ext>
            </a:extLst>
          </p:cNvPr>
          <p:cNvSpPr>
            <a:spLocks noGrp="1"/>
          </p:cNvSpPr>
          <p:nvPr>
            <p:ph type="title"/>
          </p:nvPr>
        </p:nvSpPr>
        <p:spPr>
          <a:xfrm>
            <a:off x="1166949" y="467360"/>
            <a:ext cx="9509760" cy="1233424"/>
          </a:xfrm>
        </p:spPr>
        <p:txBody>
          <a:bodyPr/>
          <a:lstStyle/>
          <a:p>
            <a:r>
              <a:rPr lang="en-US" dirty="0"/>
              <a:t>My Positionality &amp; Method</a:t>
            </a:r>
          </a:p>
        </p:txBody>
      </p:sp>
      <p:sp>
        <p:nvSpPr>
          <p:cNvPr id="3" name="Content Placeholder 2">
            <a:extLst>
              <a:ext uri="{FF2B5EF4-FFF2-40B4-BE49-F238E27FC236}">
                <a16:creationId xmlns:a16="http://schemas.microsoft.com/office/drawing/2014/main" id="{C4C0E7B8-ABF7-B2E4-087F-6028BCD8517D}"/>
              </a:ext>
            </a:extLst>
          </p:cNvPr>
          <p:cNvSpPr>
            <a:spLocks noGrp="1"/>
          </p:cNvSpPr>
          <p:nvPr>
            <p:ph idx="1"/>
          </p:nvPr>
        </p:nvSpPr>
        <p:spPr>
          <a:xfrm>
            <a:off x="667658" y="1988457"/>
            <a:ext cx="10580716" cy="4402183"/>
          </a:xfrm>
        </p:spPr>
        <p:txBody>
          <a:bodyPr/>
          <a:lstStyle/>
          <a:p>
            <a:r>
              <a:rPr lang="en-US" sz="2200" dirty="0" err="1"/>
              <a:t>AuDHDer</a:t>
            </a:r>
            <a:r>
              <a:rPr lang="en-US" sz="2200" dirty="0"/>
              <a:t> (ADHD ‘inattentive type’)</a:t>
            </a:r>
          </a:p>
          <a:p>
            <a:r>
              <a:rPr lang="en-US" sz="2200" dirty="0"/>
              <a:t>Christian and Pagan</a:t>
            </a:r>
          </a:p>
          <a:p>
            <a:r>
              <a:rPr lang="en-US" sz="2200" dirty="0"/>
              <a:t>Late diagnosis of ADHD </a:t>
            </a:r>
          </a:p>
          <a:p>
            <a:pPr lvl="1"/>
            <a:r>
              <a:rPr lang="en-US" sz="2200" dirty="0"/>
              <a:t>—&gt; counter-narrate </a:t>
            </a:r>
            <a:r>
              <a:rPr lang="en-GB" sz="2200" dirty="0"/>
              <a:t>my ADHD experiences in Christian worship </a:t>
            </a:r>
          </a:p>
          <a:p>
            <a:pPr lvl="1"/>
            <a:r>
              <a:rPr lang="en-GB" sz="2000" dirty="0"/>
              <a:t>(Bertilsdotter Rosqvist et al 2023)</a:t>
            </a:r>
          </a:p>
          <a:p>
            <a:pPr lvl="1"/>
            <a:r>
              <a:rPr lang="en-GB" sz="2200" dirty="0"/>
              <a:t>Autotheory</a:t>
            </a:r>
            <a:r>
              <a:rPr lang="en-GB" sz="2000" dirty="0"/>
              <a:t> (Fournier 2022, Lorde 1982)</a:t>
            </a:r>
          </a:p>
        </p:txBody>
      </p:sp>
    </p:spTree>
    <p:extLst>
      <p:ext uri="{BB962C8B-B14F-4D97-AF65-F5344CB8AC3E}">
        <p14:creationId xmlns:p14="http://schemas.microsoft.com/office/powerpoint/2010/main" val="29881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88F3-BBDF-8601-5D5C-CF19D46838C0}"/>
              </a:ext>
            </a:extLst>
          </p:cNvPr>
          <p:cNvSpPr>
            <a:spLocks noGrp="1"/>
          </p:cNvSpPr>
          <p:nvPr>
            <p:ph type="title"/>
          </p:nvPr>
        </p:nvSpPr>
        <p:spPr/>
        <p:txBody>
          <a:bodyPr/>
          <a:lstStyle/>
          <a:p>
            <a:r>
              <a:rPr lang="en-US" dirty="0"/>
              <a:t>ADHDers are Where?</a:t>
            </a:r>
          </a:p>
        </p:txBody>
      </p:sp>
      <p:sp>
        <p:nvSpPr>
          <p:cNvPr id="3" name="Content Placeholder 2">
            <a:extLst>
              <a:ext uri="{FF2B5EF4-FFF2-40B4-BE49-F238E27FC236}">
                <a16:creationId xmlns:a16="http://schemas.microsoft.com/office/drawing/2014/main" id="{39293997-10DF-3E7E-2785-51F92D4B55B3}"/>
              </a:ext>
            </a:extLst>
          </p:cNvPr>
          <p:cNvSpPr>
            <a:spLocks noGrp="1"/>
          </p:cNvSpPr>
          <p:nvPr>
            <p:ph idx="1"/>
          </p:nvPr>
        </p:nvSpPr>
        <p:spPr/>
        <p:txBody>
          <a:bodyPr>
            <a:normAutofit/>
          </a:bodyPr>
          <a:lstStyle/>
          <a:p>
            <a:pPr rtl="0"/>
            <a:r>
              <a:rPr lang="en-GB" sz="2800" dirty="0"/>
              <a:t>ADHD is missing from theology</a:t>
            </a:r>
          </a:p>
          <a:p>
            <a:pPr lvl="1"/>
            <a:r>
              <a:rPr lang="en-GB" sz="2200" dirty="0"/>
              <a:t>Lots of theology of autism (by non-autistic people)</a:t>
            </a:r>
          </a:p>
          <a:p>
            <a:pPr lvl="1"/>
            <a:r>
              <a:rPr lang="en-GB" sz="2200" dirty="0"/>
              <a:t>Largely silent on ADHD (Barclay 2008; Jacobs 2022)</a:t>
            </a:r>
          </a:p>
          <a:p>
            <a:pPr rtl="0"/>
            <a:r>
              <a:rPr lang="en-GB" sz="2400" dirty="0"/>
              <a:t>One of many areas of disability theory where ADHD is ‘missing’ </a:t>
            </a:r>
          </a:p>
          <a:p>
            <a:pPr marL="365760" lvl="1" indent="0">
              <a:buNone/>
            </a:pPr>
            <a:r>
              <a:rPr lang="en-GB" sz="2000" dirty="0"/>
              <a:t>Bertilsdotter Rosqvist et al 2023; Eric </a:t>
            </a:r>
            <a:r>
              <a:rPr lang="en-GB" sz="2000" dirty="0" err="1"/>
              <a:t>Olund</a:t>
            </a:r>
            <a:r>
              <a:rPr lang="en-GB" sz="2000" dirty="0"/>
              <a:t> 2024</a:t>
            </a:r>
          </a:p>
          <a:p>
            <a:r>
              <a:rPr lang="en-GB" sz="2400" dirty="0"/>
              <a:t>Broader tendency in disability studies to disengage from religion</a:t>
            </a:r>
          </a:p>
          <a:p>
            <a:pPr marL="365760" lvl="1" indent="0">
              <a:buNone/>
            </a:pPr>
            <a:r>
              <a:rPr lang="en-GB" sz="2000" dirty="0"/>
              <a:t>Creamer 2006; Imhoff 2017; Lewis 2007</a:t>
            </a:r>
          </a:p>
          <a:p>
            <a:pPr marL="365760" lvl="1" indent="0">
              <a:buNone/>
            </a:pPr>
            <a:endParaRPr lang="en-GB" dirty="0"/>
          </a:p>
          <a:p>
            <a:pPr rtl="0"/>
            <a:endParaRPr lang="en-GB" sz="2000" dirty="0"/>
          </a:p>
          <a:p>
            <a:pPr lvl="2"/>
            <a:endParaRPr lang="en-GB" sz="1800" dirty="0"/>
          </a:p>
          <a:p>
            <a:endParaRPr lang="en-US" dirty="0"/>
          </a:p>
        </p:txBody>
      </p:sp>
    </p:spTree>
    <p:extLst>
      <p:ext uri="{BB962C8B-B14F-4D97-AF65-F5344CB8AC3E}">
        <p14:creationId xmlns:p14="http://schemas.microsoft.com/office/powerpoint/2010/main" val="232502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AD7A0-0819-6ED3-B4F9-F877B4F8A2BA}"/>
              </a:ext>
            </a:extLst>
          </p:cNvPr>
          <p:cNvSpPr>
            <a:spLocks noGrp="1"/>
          </p:cNvSpPr>
          <p:nvPr>
            <p:ph type="title"/>
          </p:nvPr>
        </p:nvSpPr>
        <p:spPr>
          <a:xfrm>
            <a:off x="950976" y="0"/>
            <a:ext cx="9509760" cy="1233424"/>
          </a:xfrm>
        </p:spPr>
        <p:txBody>
          <a:bodyPr/>
          <a:lstStyle/>
          <a:p>
            <a:r>
              <a:rPr lang="en-GB" dirty="0"/>
              <a:t>Liturgy: </a:t>
            </a:r>
            <a:r>
              <a:rPr lang="en-GB" i="1" dirty="0"/>
              <a:t>Sit Still, Pay Attention</a:t>
            </a:r>
            <a:endParaRPr lang="en-US" dirty="0"/>
          </a:p>
        </p:txBody>
      </p:sp>
      <p:sp>
        <p:nvSpPr>
          <p:cNvPr id="3" name="Content Placeholder 2">
            <a:extLst>
              <a:ext uri="{FF2B5EF4-FFF2-40B4-BE49-F238E27FC236}">
                <a16:creationId xmlns:a16="http://schemas.microsoft.com/office/drawing/2014/main" id="{E64F1E37-E8BD-32C1-2C70-19AB6E2ABC0D}"/>
              </a:ext>
            </a:extLst>
          </p:cNvPr>
          <p:cNvSpPr>
            <a:spLocks noGrp="1"/>
          </p:cNvSpPr>
          <p:nvPr>
            <p:ph idx="1"/>
          </p:nvPr>
        </p:nvSpPr>
        <p:spPr>
          <a:xfrm>
            <a:off x="708806" y="1433840"/>
            <a:ext cx="10532218" cy="5181572"/>
          </a:xfrm>
        </p:spPr>
        <p:txBody>
          <a:bodyPr>
            <a:normAutofit/>
          </a:bodyPr>
          <a:lstStyle/>
          <a:p>
            <a:pPr marL="441325" lvl="1" indent="-342900">
              <a:buFont typeface="Wingdings" pitchFamily="2" charset="2"/>
              <a:buChar char="§"/>
            </a:pPr>
            <a:r>
              <a:rPr lang="en-US" sz="2400" dirty="0"/>
              <a:t>Central structure of worship in Anglican and other (liturgical) churches</a:t>
            </a:r>
          </a:p>
          <a:p>
            <a:pPr marL="441325" lvl="1" indent="-342900">
              <a:buFont typeface="Wingdings" pitchFamily="2" charset="2"/>
              <a:buChar char="§"/>
            </a:pPr>
            <a:r>
              <a:rPr lang="en-US" sz="2000" dirty="0"/>
              <a:t>“public work” – public ritual – based on spoken/sung led prayer</a:t>
            </a:r>
          </a:p>
          <a:p>
            <a:pPr marL="98425" lvl="1" indent="0">
              <a:buNone/>
            </a:pPr>
            <a:endParaRPr lang="en-US" sz="2400" dirty="0"/>
          </a:p>
          <a:p>
            <a:pPr marL="98425" lvl="1" indent="0">
              <a:buNone/>
            </a:pPr>
            <a:r>
              <a:rPr lang="en-US" sz="2400" dirty="0"/>
              <a:t>Theory &amp; Theology of Liturgy</a:t>
            </a:r>
          </a:p>
          <a:p>
            <a:pPr lvl="1"/>
            <a:r>
              <a:rPr lang="en-US" sz="2200" b="1" dirty="0"/>
              <a:t>Order</a:t>
            </a:r>
            <a:r>
              <a:rPr lang="en-US" sz="2200" dirty="0"/>
              <a:t>: liturgy is the ordering of religious experience</a:t>
            </a:r>
          </a:p>
          <a:p>
            <a:pPr lvl="1"/>
            <a:endParaRPr lang="en-US" sz="2000" dirty="0"/>
          </a:p>
          <a:p>
            <a:pPr lvl="1"/>
            <a:r>
              <a:rPr lang="en-US" sz="2200" b="1" dirty="0"/>
              <a:t>Embodied experience</a:t>
            </a:r>
          </a:p>
          <a:p>
            <a:pPr lvl="2"/>
            <a:r>
              <a:rPr lang="en-GB" sz="2000" dirty="0"/>
              <a:t>Full, sensory engagement in liturgy – a moral imperative for Christians? (Pickstock 2019)</a:t>
            </a:r>
          </a:p>
          <a:p>
            <a:pPr lvl="2"/>
            <a:endParaRPr lang="en-US" sz="1800" dirty="0"/>
          </a:p>
          <a:p>
            <a:pPr lvl="1"/>
            <a:r>
              <a:rPr lang="en-US" sz="2200" b="1" dirty="0"/>
              <a:t>Time</a:t>
            </a:r>
            <a:r>
              <a:rPr lang="en-US" sz="2200" dirty="0"/>
              <a:t>: distinction between ordinary time and liturgical time/sacred time</a:t>
            </a:r>
          </a:p>
          <a:p>
            <a:pPr lvl="2"/>
            <a:r>
              <a:rPr lang="en-GB" sz="2000" dirty="0"/>
              <a:t>Eternal time, “time out of time” (Rappaport 1992)</a:t>
            </a:r>
          </a:p>
          <a:p>
            <a:pPr lvl="2"/>
            <a:r>
              <a:rPr lang="en-GB" sz="2000" dirty="0"/>
              <a:t>Liturgy encourages “right relationship with time” (Quash 2002)</a:t>
            </a:r>
          </a:p>
          <a:p>
            <a:pPr marL="365760" lvl="1" indent="0">
              <a:buNone/>
            </a:pPr>
            <a:endParaRPr lang="en-GB" sz="2000" dirty="0"/>
          </a:p>
          <a:p>
            <a:endParaRPr lang="en-US" dirty="0"/>
          </a:p>
        </p:txBody>
      </p:sp>
    </p:spTree>
    <p:extLst>
      <p:ext uri="{BB962C8B-B14F-4D97-AF65-F5344CB8AC3E}">
        <p14:creationId xmlns:p14="http://schemas.microsoft.com/office/powerpoint/2010/main" val="234671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BE8C9-50C0-12ED-505A-2CB59C1BEA3B}"/>
              </a:ext>
            </a:extLst>
          </p:cNvPr>
          <p:cNvSpPr>
            <a:spLocks noGrp="1"/>
          </p:cNvSpPr>
          <p:nvPr>
            <p:ph type="title"/>
          </p:nvPr>
        </p:nvSpPr>
        <p:spPr>
          <a:xfrm>
            <a:off x="1034694" y="193346"/>
            <a:ext cx="9509760" cy="588568"/>
          </a:xfrm>
        </p:spPr>
        <p:txBody>
          <a:bodyPr>
            <a:normAutofit fontScale="90000"/>
          </a:bodyPr>
          <a:lstStyle/>
          <a:p>
            <a:br>
              <a:rPr lang="en-US" dirty="0"/>
            </a:br>
            <a:r>
              <a:rPr lang="en-GB" dirty="0"/>
              <a:t>An </a:t>
            </a:r>
            <a:r>
              <a:rPr lang="en-GB" dirty="0" err="1"/>
              <a:t>ADHDer</a:t>
            </a:r>
            <a:r>
              <a:rPr lang="en-GB" dirty="0"/>
              <a:t> and Liturgy: </a:t>
            </a:r>
            <a:r>
              <a:rPr lang="en-GB" i="1" dirty="0"/>
              <a:t>Sit Still, Pay Attention</a:t>
            </a:r>
            <a:endParaRPr lang="en-US" dirty="0"/>
          </a:p>
        </p:txBody>
      </p:sp>
      <p:pic>
        <p:nvPicPr>
          <p:cNvPr id="5" name="Content Placeholder 4" descr="A screenshot of a phone&#10;&#10;Description automatically generated">
            <a:extLst>
              <a:ext uri="{FF2B5EF4-FFF2-40B4-BE49-F238E27FC236}">
                <a16:creationId xmlns:a16="http://schemas.microsoft.com/office/drawing/2014/main" id="{F3E0A26D-B581-F970-652E-D93E5DEBA3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9531" y="1811499"/>
            <a:ext cx="3690514" cy="4558871"/>
          </a:xfrm>
        </p:spPr>
      </p:pic>
      <p:pic>
        <p:nvPicPr>
          <p:cNvPr id="7" name="Picture 6" descr="A screenshot of a prayer&#10;&#10;Description automatically generated">
            <a:extLst>
              <a:ext uri="{FF2B5EF4-FFF2-40B4-BE49-F238E27FC236}">
                <a16:creationId xmlns:a16="http://schemas.microsoft.com/office/drawing/2014/main" id="{AD86ACC5-DF8F-A7A2-AF19-1C04E24BD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9574" y="1222931"/>
            <a:ext cx="3850156" cy="5004486"/>
          </a:xfrm>
          <a:prstGeom prst="rect">
            <a:avLst/>
          </a:prstGeom>
        </p:spPr>
      </p:pic>
      <p:sp>
        <p:nvSpPr>
          <p:cNvPr id="3" name="TextBox 2">
            <a:extLst>
              <a:ext uri="{FF2B5EF4-FFF2-40B4-BE49-F238E27FC236}">
                <a16:creationId xmlns:a16="http://schemas.microsoft.com/office/drawing/2014/main" id="{D4A98ECF-6697-002A-B594-0BA9D57E823E}"/>
              </a:ext>
            </a:extLst>
          </p:cNvPr>
          <p:cNvSpPr txBox="1"/>
          <p:nvPr/>
        </p:nvSpPr>
        <p:spPr>
          <a:xfrm>
            <a:off x="1146048" y="781914"/>
            <a:ext cx="5925312" cy="461665"/>
          </a:xfrm>
          <a:prstGeom prst="rect">
            <a:avLst/>
          </a:prstGeom>
          <a:noFill/>
        </p:spPr>
        <p:txBody>
          <a:bodyPr wrap="square" rtlCol="0">
            <a:spAutoFit/>
          </a:bodyPr>
          <a:lstStyle/>
          <a:p>
            <a:r>
              <a:rPr lang="en-US" sz="2400" dirty="0"/>
              <a:t>The Eucharistic Prayer</a:t>
            </a:r>
          </a:p>
        </p:txBody>
      </p:sp>
    </p:spTree>
    <p:extLst>
      <p:ext uri="{BB962C8B-B14F-4D97-AF65-F5344CB8AC3E}">
        <p14:creationId xmlns:p14="http://schemas.microsoft.com/office/powerpoint/2010/main" val="78179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BE8C9-50C0-12ED-505A-2CB59C1BEA3B}"/>
              </a:ext>
            </a:extLst>
          </p:cNvPr>
          <p:cNvSpPr>
            <a:spLocks noGrp="1"/>
          </p:cNvSpPr>
          <p:nvPr>
            <p:ph type="title"/>
          </p:nvPr>
        </p:nvSpPr>
        <p:spPr>
          <a:xfrm>
            <a:off x="846849" y="-101051"/>
            <a:ext cx="9509760" cy="1233424"/>
          </a:xfrm>
        </p:spPr>
        <p:txBody>
          <a:bodyPr/>
          <a:lstStyle/>
          <a:p>
            <a:r>
              <a:rPr lang="en-US" dirty="0"/>
              <a:t>The Eucharistic Prayer</a:t>
            </a:r>
            <a:br>
              <a:rPr lang="en-US" dirty="0"/>
            </a:br>
            <a:endParaRPr lang="en-US" dirty="0"/>
          </a:p>
        </p:txBody>
      </p:sp>
      <p:pic>
        <p:nvPicPr>
          <p:cNvPr id="6" name="Picture 5" descr="A screenshot of a prayer&#10;&#10;Description automatically generated">
            <a:extLst>
              <a:ext uri="{FF2B5EF4-FFF2-40B4-BE49-F238E27FC236}">
                <a16:creationId xmlns:a16="http://schemas.microsoft.com/office/drawing/2014/main" id="{538BD908-7247-7A26-EA26-F4BB0AE16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756" y="1556951"/>
            <a:ext cx="5379244" cy="4555108"/>
          </a:xfrm>
          <a:prstGeom prst="rect">
            <a:avLst/>
          </a:prstGeom>
        </p:spPr>
      </p:pic>
      <p:pic>
        <p:nvPicPr>
          <p:cNvPr id="9" name="Picture 8" descr="A screenshot of a phone&#10;&#10;Description automatically generated">
            <a:extLst>
              <a:ext uri="{FF2B5EF4-FFF2-40B4-BE49-F238E27FC236}">
                <a16:creationId xmlns:a16="http://schemas.microsoft.com/office/drawing/2014/main" id="{C3B866CB-DB7D-4F00-215B-4CCEFAB52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801" y="823367"/>
            <a:ext cx="4724350" cy="5288692"/>
          </a:xfrm>
          <a:prstGeom prst="rect">
            <a:avLst/>
          </a:prstGeom>
        </p:spPr>
      </p:pic>
    </p:spTree>
    <p:extLst>
      <p:ext uri="{BB962C8B-B14F-4D97-AF65-F5344CB8AC3E}">
        <p14:creationId xmlns:p14="http://schemas.microsoft.com/office/powerpoint/2010/main" val="104592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6401E-B3DD-9C45-AC61-13DF8838E432}"/>
              </a:ext>
            </a:extLst>
          </p:cNvPr>
          <p:cNvSpPr>
            <a:spLocks noGrp="1"/>
          </p:cNvSpPr>
          <p:nvPr>
            <p:ph type="title"/>
          </p:nvPr>
        </p:nvSpPr>
        <p:spPr>
          <a:xfrm>
            <a:off x="1341120" y="0"/>
            <a:ext cx="9509760" cy="1233424"/>
          </a:xfrm>
        </p:spPr>
        <p:txBody>
          <a:bodyPr/>
          <a:lstStyle/>
          <a:p>
            <a:r>
              <a:rPr lang="en-US" dirty="0"/>
              <a:t>An </a:t>
            </a:r>
            <a:r>
              <a:rPr lang="en-US" dirty="0" err="1"/>
              <a:t>ADHDer</a:t>
            </a:r>
            <a:r>
              <a:rPr lang="en-US" dirty="0"/>
              <a:t> ‘failing’ at liturgy</a:t>
            </a:r>
          </a:p>
        </p:txBody>
      </p:sp>
      <p:sp>
        <p:nvSpPr>
          <p:cNvPr id="3" name="Content Placeholder 2">
            <a:extLst>
              <a:ext uri="{FF2B5EF4-FFF2-40B4-BE49-F238E27FC236}">
                <a16:creationId xmlns:a16="http://schemas.microsoft.com/office/drawing/2014/main" id="{3A8BA6E1-E66F-65BD-E2AB-D52E02DB3D4B}"/>
              </a:ext>
            </a:extLst>
          </p:cNvPr>
          <p:cNvSpPr>
            <a:spLocks noGrp="1"/>
          </p:cNvSpPr>
          <p:nvPr>
            <p:ph idx="1"/>
          </p:nvPr>
        </p:nvSpPr>
        <p:spPr>
          <a:xfrm>
            <a:off x="864296" y="1458892"/>
            <a:ext cx="9986584" cy="4796156"/>
          </a:xfrm>
        </p:spPr>
        <p:txBody>
          <a:bodyPr>
            <a:normAutofit lnSpcReduction="10000"/>
          </a:bodyPr>
          <a:lstStyle/>
          <a:p>
            <a:pPr lvl="3"/>
            <a:r>
              <a:rPr lang="en-GB" sz="2200" dirty="0"/>
              <a:t>Attempting to discipline my wandering (inattentive) mind </a:t>
            </a:r>
          </a:p>
          <a:p>
            <a:pPr lvl="3"/>
            <a:r>
              <a:rPr lang="en-GB" sz="2200" dirty="0"/>
              <a:t>Time stretches on forever</a:t>
            </a:r>
          </a:p>
          <a:p>
            <a:pPr lvl="3"/>
            <a:r>
              <a:rPr lang="en-GB" sz="2200" dirty="0"/>
              <a:t>Painful to fight inattention</a:t>
            </a:r>
          </a:p>
          <a:p>
            <a:pPr lvl="4"/>
            <a:r>
              <a:rPr lang="en-GB" sz="2000" dirty="0"/>
              <a:t>Holy fidget toys…</a:t>
            </a:r>
          </a:p>
          <a:p>
            <a:pPr lvl="3"/>
            <a:r>
              <a:rPr lang="en-GB" sz="2200" dirty="0"/>
              <a:t>Unmasked &amp; noticed – disruption (Jacobs 2019)</a:t>
            </a:r>
          </a:p>
          <a:p>
            <a:pPr lvl="3"/>
            <a:r>
              <a:rPr lang="en-GB" sz="2200" dirty="0"/>
              <a:t>Not an “ideal worshipper” </a:t>
            </a:r>
            <a:r>
              <a:rPr lang="en-GB" sz="2400" dirty="0"/>
              <a:t>(Jacobs 2019)</a:t>
            </a:r>
            <a:endParaRPr lang="en-GB" sz="2200" dirty="0"/>
          </a:p>
          <a:p>
            <a:pPr lvl="4"/>
            <a:r>
              <a:rPr lang="en-GB" sz="2000" dirty="0"/>
              <a:t>An “impossible subject” (Waldock, 2023)</a:t>
            </a:r>
          </a:p>
          <a:p>
            <a:pPr marL="411163" lvl="3" indent="0">
              <a:buNone/>
            </a:pPr>
            <a:r>
              <a:rPr lang="en-GB" sz="2400" dirty="0"/>
              <a:t>“I did not meet the norms of being able to worship in such a space, or at least not without physically removing myself and not advocating for my needs” (Waldock, 2023, p. 11).</a:t>
            </a:r>
          </a:p>
          <a:p>
            <a:pPr marL="411163" lvl="3" indent="0">
              <a:buNone/>
            </a:pPr>
            <a:r>
              <a:rPr lang="en-GB" sz="2400" dirty="0"/>
              <a:t>“Neurodivergent bodies and brains </a:t>
            </a:r>
            <a:r>
              <a:rPr lang="en-GB" sz="2400" i="1" dirty="0"/>
              <a:t>mediate how we belong </a:t>
            </a:r>
            <a:r>
              <a:rPr lang="en-GB" sz="2400" dirty="0"/>
              <a:t>through challenging norms and others’ standards, leading to some of us becoming ‘impossible subjects’”  (Waldock, 2023, p. 12).</a:t>
            </a:r>
          </a:p>
          <a:p>
            <a:endParaRPr lang="en-US" dirty="0"/>
          </a:p>
        </p:txBody>
      </p:sp>
    </p:spTree>
    <p:extLst>
      <p:ext uri="{BB962C8B-B14F-4D97-AF65-F5344CB8AC3E}">
        <p14:creationId xmlns:p14="http://schemas.microsoft.com/office/powerpoint/2010/main" val="418486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22B88-3D32-AD0B-EBAA-C0C5046BAC86}"/>
              </a:ext>
            </a:extLst>
          </p:cNvPr>
          <p:cNvSpPr>
            <a:spLocks noGrp="1"/>
          </p:cNvSpPr>
          <p:nvPr>
            <p:ph type="title"/>
          </p:nvPr>
        </p:nvSpPr>
        <p:spPr>
          <a:xfrm>
            <a:off x="911394" y="0"/>
            <a:ext cx="9509760" cy="1233424"/>
          </a:xfrm>
        </p:spPr>
        <p:txBody>
          <a:bodyPr/>
          <a:lstStyle/>
          <a:p>
            <a:r>
              <a:rPr lang="en-US" dirty="0"/>
              <a:t>ADHD, embodiment and time</a:t>
            </a:r>
            <a:endParaRPr lang="en-US" i="1" dirty="0"/>
          </a:p>
        </p:txBody>
      </p:sp>
      <p:sp>
        <p:nvSpPr>
          <p:cNvPr id="3" name="Content Placeholder 2">
            <a:extLst>
              <a:ext uri="{FF2B5EF4-FFF2-40B4-BE49-F238E27FC236}">
                <a16:creationId xmlns:a16="http://schemas.microsoft.com/office/drawing/2014/main" id="{EB753D21-2886-46FF-7F64-6AAB9345AA5D}"/>
              </a:ext>
            </a:extLst>
          </p:cNvPr>
          <p:cNvSpPr>
            <a:spLocks noGrp="1"/>
          </p:cNvSpPr>
          <p:nvPr>
            <p:ph idx="1"/>
          </p:nvPr>
        </p:nvSpPr>
        <p:spPr>
          <a:xfrm>
            <a:off x="613775" y="1139868"/>
            <a:ext cx="10666831" cy="5073042"/>
          </a:xfrm>
        </p:spPr>
        <p:txBody>
          <a:bodyPr>
            <a:normAutofit/>
          </a:bodyPr>
          <a:lstStyle/>
          <a:p>
            <a:pPr marL="45720" indent="0">
              <a:buNone/>
            </a:pPr>
            <a:endParaRPr lang="en-GB" sz="2000" dirty="0"/>
          </a:p>
          <a:p>
            <a:r>
              <a:rPr lang="en-GB" sz="2400" dirty="0"/>
              <a:t>ADHD – a different way of being </a:t>
            </a:r>
            <a:r>
              <a:rPr lang="en-GB" sz="2400" b="1" dirty="0"/>
              <a:t>embodied</a:t>
            </a:r>
            <a:r>
              <a:rPr lang="en-GB" sz="2400" dirty="0"/>
              <a:t> in the world</a:t>
            </a:r>
          </a:p>
          <a:p>
            <a:pPr marL="365760" lvl="1" indent="0">
              <a:buNone/>
            </a:pPr>
            <a:r>
              <a:rPr lang="en-GB" sz="2000" dirty="0"/>
              <a:t>Cameron 2024; Levin 2017; </a:t>
            </a:r>
            <a:r>
              <a:rPr lang="en-GB" sz="2000" dirty="0" err="1"/>
              <a:t>Maiese</a:t>
            </a:r>
            <a:r>
              <a:rPr lang="en-GB" sz="2000" dirty="0"/>
              <a:t> 2012</a:t>
            </a:r>
            <a:endParaRPr lang="en-GB" sz="2200" dirty="0"/>
          </a:p>
          <a:p>
            <a:r>
              <a:rPr lang="en-GB" sz="2400" dirty="0"/>
              <a:t>ADHD – a different experience of </a:t>
            </a:r>
            <a:r>
              <a:rPr lang="en-GB" sz="2400" b="1" dirty="0"/>
              <a:t>time</a:t>
            </a:r>
          </a:p>
          <a:p>
            <a:pPr lvl="1"/>
            <a:r>
              <a:rPr lang="en-GB" sz="2200" dirty="0"/>
              <a:t>A desynchronised way of being in the world (Nielsen, 2017)</a:t>
            </a:r>
          </a:p>
          <a:p>
            <a:pPr lvl="1"/>
            <a:r>
              <a:rPr lang="en-GB" sz="2200" i="1" dirty="0"/>
              <a:t>Mind-meandering</a:t>
            </a:r>
            <a:r>
              <a:rPr lang="en-GB" sz="2200" dirty="0"/>
              <a:t> (</a:t>
            </a:r>
            <a:r>
              <a:rPr lang="en-GB" sz="2200" dirty="0" err="1"/>
              <a:t>Attias</a:t>
            </a:r>
            <a:r>
              <a:rPr lang="en-GB" sz="2200" dirty="0"/>
              <a:t> 2020)</a:t>
            </a:r>
          </a:p>
          <a:p>
            <a:pPr marL="365760" lvl="1" indent="0">
              <a:buNone/>
            </a:pPr>
            <a:r>
              <a:rPr lang="en-GB" sz="2000" dirty="0"/>
              <a:t>“…letting go of neuronormative time… Time is elliptical… the disorganized and messy processing of emotions and experiences to generate new understanding of events” (</a:t>
            </a:r>
            <a:r>
              <a:rPr lang="en-GB" sz="2000" dirty="0" err="1"/>
              <a:t>Attias</a:t>
            </a:r>
            <a:r>
              <a:rPr lang="en-GB" sz="2000" dirty="0"/>
              <a:t> 2020:66).</a:t>
            </a:r>
          </a:p>
          <a:p>
            <a:pPr lvl="1"/>
            <a:r>
              <a:rPr lang="en-GB" sz="2200" dirty="0"/>
              <a:t>Sharma (2024) – clock time vs event time – time perception has a cultural context</a:t>
            </a:r>
          </a:p>
          <a:p>
            <a:r>
              <a:rPr lang="en-GB" sz="2400" dirty="0"/>
              <a:t>Crip time (Samuels 2017, </a:t>
            </a:r>
            <a:r>
              <a:rPr lang="en-GB" sz="2400" dirty="0" err="1"/>
              <a:t>Kafer</a:t>
            </a:r>
            <a:r>
              <a:rPr lang="en-GB" sz="2400" dirty="0"/>
              <a:t> 2013)</a:t>
            </a:r>
          </a:p>
          <a:p>
            <a:pPr lvl="1"/>
            <a:r>
              <a:rPr lang="en-GB" sz="2200" dirty="0"/>
              <a:t>Resisting </a:t>
            </a:r>
            <a:r>
              <a:rPr lang="en-GB" sz="2200" dirty="0" err="1"/>
              <a:t>chrononormativity</a:t>
            </a:r>
            <a:endParaRPr lang="en-GB" sz="2200"/>
          </a:p>
          <a:p>
            <a:endParaRPr lang="en-GB" sz="2400" dirty="0"/>
          </a:p>
          <a:p>
            <a:endParaRPr lang="en-US" sz="2000" i="1" dirty="0"/>
          </a:p>
          <a:p>
            <a:endParaRPr lang="en-GB" sz="2200" dirty="0"/>
          </a:p>
          <a:p>
            <a:pPr marL="365760" lvl="1" indent="0">
              <a:buNone/>
            </a:pPr>
            <a:endParaRPr lang="en-GB" sz="2000" dirty="0"/>
          </a:p>
          <a:p>
            <a:endParaRPr lang="en-GB" sz="2400" dirty="0"/>
          </a:p>
          <a:p>
            <a:endParaRPr lang="en-US" dirty="0"/>
          </a:p>
        </p:txBody>
      </p:sp>
    </p:spTree>
    <p:extLst>
      <p:ext uri="{BB962C8B-B14F-4D97-AF65-F5344CB8AC3E}">
        <p14:creationId xmlns:p14="http://schemas.microsoft.com/office/powerpoint/2010/main" val="243317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5685043_TF16391941.potx" id="{B0754C85-72E6-4067-B238-D56DAD685574}" vid="{08B9EFBC-5102-41F4-9D69-64FE269EC3EB}"/>
    </a:ext>
  </a:extLst>
</a:theme>
</file>

<file path=ppt/theme/theme2.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banded nature presentation with mountain sunrise photo (widescreen)</Template>
  <TotalTime>9224</TotalTime>
  <Words>2588</Words>
  <Application>Microsoft Macintosh PowerPoint</Application>
  <PresentationFormat>Widescreen</PresentationFormat>
  <Paragraphs>181</Paragraphs>
  <Slides>26</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-apple-system</vt:lpstr>
      <vt:lpstr>Aptos</vt:lpstr>
      <vt:lpstr>Arial</vt:lpstr>
      <vt:lpstr>Calibri</vt:lpstr>
      <vt:lpstr>Corbel</vt:lpstr>
      <vt:lpstr>Euphemia</vt:lpstr>
      <vt:lpstr>Times New Roman</vt:lpstr>
      <vt:lpstr>Wingdings</vt:lpstr>
      <vt:lpstr>Banded Design Blue 16x9</vt:lpstr>
      <vt:lpstr>PowerPoint Presentation</vt:lpstr>
      <vt:lpstr>ADHD and Spiritual Wandering: Walking Labyrinths, Re-membering Embodied Christian Practice </vt:lpstr>
      <vt:lpstr>My Positionality &amp; Method</vt:lpstr>
      <vt:lpstr>ADHDers are Where?</vt:lpstr>
      <vt:lpstr>Liturgy: Sit Still, Pay Attention</vt:lpstr>
      <vt:lpstr> An ADHDer and Liturgy: Sit Still, Pay Attention</vt:lpstr>
      <vt:lpstr>The Eucharistic Prayer </vt:lpstr>
      <vt:lpstr>An ADHDer ‘failing’ at liturgy</vt:lpstr>
      <vt:lpstr>ADHD, embodiment and time</vt:lpstr>
      <vt:lpstr>Peregrinatio</vt:lpstr>
      <vt:lpstr>St Brendan the Navigator</vt:lpstr>
      <vt:lpstr>Labyrinths:  Wandering out of the Church</vt:lpstr>
      <vt:lpstr>Labyrinth-walking: Ancient practice?</vt:lpstr>
      <vt:lpstr>PowerPoint Presentation</vt:lpstr>
      <vt:lpstr>Outside St Peter’s Church, Addingham, West Yorkshire</vt:lpstr>
      <vt:lpstr>Chiltern Park Woodland Burial Ground, Buckinghamshire</vt:lpstr>
      <vt:lpstr>Hackney West Recreation Ground, North London</vt:lpstr>
      <vt:lpstr>PowerPoint Presentation</vt:lpstr>
      <vt:lpstr>Locked church doors</vt:lpstr>
      <vt:lpstr>Reflection</vt:lpstr>
      <vt:lpstr>Wandering: Neuroqueering Spiritual Practice?</vt:lpstr>
      <vt:lpstr>Christian traditions resisting theological normalcy (Crip theologies, queer theologies, Black theologies…) </vt:lpstr>
      <vt:lpstr>Black Theology and the Contemplative Christian Tradition Not Sitting Still</vt:lpstr>
      <vt:lpstr>The queer art of (liturgical) failure</vt:lpstr>
      <vt:lpstr>ADHDers Are Here?</vt:lpstr>
      <vt:lpstr>PowerPoint Presentation</vt:lpstr>
    </vt:vector>
  </TitlesOfParts>
  <Company>University of Leeds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Naomi Jacobs</dc:creator>
  <cp:lastModifiedBy>Naomi  Lawson Jacobs</cp:lastModifiedBy>
  <cp:revision>49</cp:revision>
  <dcterms:created xsi:type="dcterms:W3CDTF">2024-08-06T11:25:28Z</dcterms:created>
  <dcterms:modified xsi:type="dcterms:W3CDTF">2024-09-03T08:33:24Z</dcterms:modified>
</cp:coreProperties>
</file>